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256" r:id="rId2"/>
    <p:sldId id="337" r:id="rId3"/>
    <p:sldId id="272" r:id="rId4"/>
    <p:sldId id="349" r:id="rId5"/>
    <p:sldId id="264" r:id="rId6"/>
    <p:sldId id="350" r:id="rId7"/>
    <p:sldId id="321" r:id="rId8"/>
    <p:sldId id="352" r:id="rId9"/>
    <p:sldId id="306" r:id="rId10"/>
    <p:sldId id="330" r:id="rId11"/>
    <p:sldId id="331" r:id="rId12"/>
    <p:sldId id="354" r:id="rId13"/>
    <p:sldId id="353" r:id="rId14"/>
    <p:sldId id="355" r:id="rId15"/>
    <p:sldId id="332" r:id="rId16"/>
    <p:sldId id="333" r:id="rId17"/>
    <p:sldId id="305" r:id="rId18"/>
    <p:sldId id="324" r:id="rId19"/>
    <p:sldId id="316" r:id="rId20"/>
    <p:sldId id="325" r:id="rId21"/>
    <p:sldId id="328" r:id="rId22"/>
    <p:sldId id="335" r:id="rId23"/>
    <p:sldId id="340" r:id="rId24"/>
    <p:sldId id="34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56" autoAdjust="0"/>
    <p:restoredTop sz="74731" autoAdjust="0"/>
  </p:normalViewPr>
  <p:slideViewPr>
    <p:cSldViewPr>
      <p:cViewPr>
        <p:scale>
          <a:sx n="75" d="100"/>
          <a:sy n="75" d="100"/>
        </p:scale>
        <p:origin x="-111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890B68-62D7-4666-8207-809913CD1AB2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944C90-B6F5-45B4-A705-BAD854C3C4D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dirty="0" smtClean="0"/>
            <a:t>К этому принадлежит:</a:t>
          </a:r>
          <a:endParaRPr lang="ru-RU" sz="2000" dirty="0"/>
        </a:p>
      </dgm:t>
    </dgm:pt>
    <dgm:pt modelId="{3ED60387-70EA-4B33-8049-6DB4BF567A70}" type="parTrans" cxnId="{86171CA2-B015-4D4A-97DD-188EAB869E96}">
      <dgm:prSet/>
      <dgm:spPr/>
      <dgm:t>
        <a:bodyPr/>
        <a:lstStyle/>
        <a:p>
          <a:endParaRPr lang="ru-RU"/>
        </a:p>
      </dgm:t>
    </dgm:pt>
    <dgm:pt modelId="{921505B4-A9FB-449A-9D20-55ED198F2CB4}" type="sibTrans" cxnId="{86171CA2-B015-4D4A-97DD-188EAB869E96}">
      <dgm:prSet/>
      <dgm:spPr/>
      <dgm:t>
        <a:bodyPr/>
        <a:lstStyle/>
        <a:p>
          <a:endParaRPr lang="ru-RU"/>
        </a:p>
      </dgm:t>
    </dgm:pt>
    <dgm:pt modelId="{B465F278-3F55-482E-A9C5-24EA61FD4DB7}">
      <dgm:prSet custT="1"/>
      <dgm:spPr/>
      <dgm:t>
        <a:bodyPr/>
        <a:lstStyle/>
        <a:p>
          <a:pPr rtl="0"/>
          <a:r>
            <a:rPr lang="ru-RU" sz="2000" dirty="0" smtClean="0"/>
            <a:t>Вежливость</a:t>
          </a:r>
          <a:endParaRPr lang="en-US" sz="2000" dirty="0"/>
        </a:p>
      </dgm:t>
    </dgm:pt>
    <dgm:pt modelId="{FFA8D65D-58D2-4A81-93F0-A28F6819FF3C}" type="parTrans" cxnId="{09594FF5-B155-4238-8501-AF531EF6610F}">
      <dgm:prSet/>
      <dgm:spPr/>
      <dgm:t>
        <a:bodyPr/>
        <a:lstStyle/>
        <a:p>
          <a:endParaRPr lang="ru-RU"/>
        </a:p>
      </dgm:t>
    </dgm:pt>
    <dgm:pt modelId="{8C19D4FF-F21C-4D7D-B374-E9BBE54B1F8E}" type="sibTrans" cxnId="{09594FF5-B155-4238-8501-AF531EF6610F}">
      <dgm:prSet/>
      <dgm:spPr/>
      <dgm:t>
        <a:bodyPr/>
        <a:lstStyle/>
        <a:p>
          <a:endParaRPr lang="ru-RU"/>
        </a:p>
      </dgm:t>
    </dgm:pt>
    <dgm:pt modelId="{ABDAD923-0C54-4638-8147-E8B870D41F0A}">
      <dgm:prSet custT="1"/>
      <dgm:spPr/>
      <dgm:t>
        <a:bodyPr/>
        <a:lstStyle/>
        <a:p>
          <a:pPr rtl="0"/>
          <a:r>
            <a:rPr lang="ru-RU" sz="2000" dirty="0" smtClean="0"/>
            <a:t>Пунктуальность</a:t>
          </a:r>
          <a:endParaRPr lang="ru-RU" sz="2000" dirty="0"/>
        </a:p>
      </dgm:t>
    </dgm:pt>
    <dgm:pt modelId="{1C058E99-F349-4262-AAEF-E6F543AAB047}" type="parTrans" cxnId="{687E8E9C-DDC2-4880-A854-3E7C2A22D4E9}">
      <dgm:prSet/>
      <dgm:spPr/>
      <dgm:t>
        <a:bodyPr/>
        <a:lstStyle/>
        <a:p>
          <a:endParaRPr lang="ru-RU"/>
        </a:p>
      </dgm:t>
    </dgm:pt>
    <dgm:pt modelId="{205E7514-34C2-4E2C-A095-1DAF5D75FA8A}" type="sibTrans" cxnId="{687E8E9C-DDC2-4880-A854-3E7C2A22D4E9}">
      <dgm:prSet/>
      <dgm:spPr/>
      <dgm:t>
        <a:bodyPr/>
        <a:lstStyle/>
        <a:p>
          <a:endParaRPr lang="ru-RU"/>
        </a:p>
      </dgm:t>
    </dgm:pt>
    <dgm:pt modelId="{1ECCB766-40AB-4ACF-AC64-0478A26BF22D}">
      <dgm:prSet custT="1"/>
      <dgm:spPr/>
      <dgm:t>
        <a:bodyPr/>
        <a:lstStyle/>
        <a:p>
          <a:pPr rtl="0"/>
          <a:r>
            <a:rPr lang="ru-RU" sz="2000" dirty="0" smtClean="0"/>
            <a:t>Готовность помочь</a:t>
          </a:r>
          <a:endParaRPr lang="ru-RU" sz="2000" dirty="0"/>
        </a:p>
      </dgm:t>
    </dgm:pt>
    <dgm:pt modelId="{F650038B-5C3F-40C7-A415-A5A95992BC7A}" type="parTrans" cxnId="{472AA476-2BA0-4674-89E0-6B7074F31241}">
      <dgm:prSet/>
      <dgm:spPr/>
      <dgm:t>
        <a:bodyPr/>
        <a:lstStyle/>
        <a:p>
          <a:endParaRPr lang="ru-RU"/>
        </a:p>
      </dgm:t>
    </dgm:pt>
    <dgm:pt modelId="{FAE7D335-CD79-46AE-86CD-9D825A4890FB}" type="sibTrans" cxnId="{472AA476-2BA0-4674-89E0-6B7074F31241}">
      <dgm:prSet/>
      <dgm:spPr/>
      <dgm:t>
        <a:bodyPr/>
        <a:lstStyle/>
        <a:p>
          <a:endParaRPr lang="ru-RU"/>
        </a:p>
      </dgm:t>
    </dgm:pt>
    <dgm:pt modelId="{5BCB0202-1C5A-4568-B1B4-81845721ED89}">
      <dgm:prSet custT="1"/>
      <dgm:spPr/>
      <dgm:t>
        <a:bodyPr/>
        <a:lstStyle/>
        <a:p>
          <a:pPr rtl="0"/>
          <a:r>
            <a:rPr lang="ru-RU" sz="2000" dirty="0" smtClean="0"/>
            <a:t>Дружба</a:t>
          </a:r>
          <a:endParaRPr lang="ru-RU" sz="2000" dirty="0"/>
        </a:p>
      </dgm:t>
    </dgm:pt>
    <dgm:pt modelId="{CBC556A0-84D8-402A-AC8A-A3BA71D8B2C0}" type="parTrans" cxnId="{3C6256AC-D218-406D-A59F-F3F861FF7CF3}">
      <dgm:prSet/>
      <dgm:spPr/>
      <dgm:t>
        <a:bodyPr/>
        <a:lstStyle/>
        <a:p>
          <a:endParaRPr lang="ru-RU"/>
        </a:p>
      </dgm:t>
    </dgm:pt>
    <dgm:pt modelId="{5C3AEAB7-4027-47CA-BBF8-FA7334A658B4}" type="sibTrans" cxnId="{3C6256AC-D218-406D-A59F-F3F861FF7CF3}">
      <dgm:prSet/>
      <dgm:spPr/>
      <dgm:t>
        <a:bodyPr/>
        <a:lstStyle/>
        <a:p>
          <a:endParaRPr lang="ru-RU"/>
        </a:p>
      </dgm:t>
    </dgm:pt>
    <dgm:pt modelId="{CDCD3704-637B-4959-B04D-B0A05A08DEA9}" type="pres">
      <dgm:prSet presAssocID="{3E890B68-62D7-4666-8207-809913CD1AB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131A10-427C-4CDC-B304-503B0031D27E}" type="pres">
      <dgm:prSet presAssocID="{09944C90-B6F5-45B4-A705-BAD854C3C4D8}" presName="circ1" presStyleLbl="vennNode1" presStyleIdx="0" presStyleCnt="5"/>
      <dgm:spPr/>
      <dgm:t>
        <a:bodyPr/>
        <a:lstStyle/>
        <a:p>
          <a:endParaRPr lang="ru-RU"/>
        </a:p>
      </dgm:t>
    </dgm:pt>
    <dgm:pt modelId="{28ABAACD-B250-461E-B488-76FF8286B700}" type="pres">
      <dgm:prSet presAssocID="{09944C90-B6F5-45B4-A705-BAD854C3C4D8}" presName="circ1Tx" presStyleLbl="revTx" presStyleIdx="0" presStyleCnt="0" custScaleX="342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3292B-D389-46AC-929D-55551729F968}" type="pres">
      <dgm:prSet presAssocID="{B465F278-3F55-482E-A9C5-24EA61FD4DB7}" presName="circ2" presStyleLbl="vennNode1" presStyleIdx="1" presStyleCnt="5"/>
      <dgm:spPr/>
      <dgm:t>
        <a:bodyPr/>
        <a:lstStyle/>
        <a:p>
          <a:endParaRPr lang="ru-RU"/>
        </a:p>
      </dgm:t>
    </dgm:pt>
    <dgm:pt modelId="{5DF4A9E7-639D-430D-9EE7-0725ABDC6C33}" type="pres">
      <dgm:prSet presAssocID="{B465F278-3F55-482E-A9C5-24EA61FD4DB7}" presName="circ2Tx" presStyleLbl="revTx" presStyleIdx="0" presStyleCnt="0" custScaleX="1624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DC32D-82B1-4BC9-9378-D8D735AAC15E}" type="pres">
      <dgm:prSet presAssocID="{ABDAD923-0C54-4638-8147-E8B870D41F0A}" presName="circ3" presStyleLbl="vennNode1" presStyleIdx="2" presStyleCnt="5"/>
      <dgm:spPr/>
      <dgm:t>
        <a:bodyPr/>
        <a:lstStyle/>
        <a:p>
          <a:endParaRPr lang="ru-RU"/>
        </a:p>
      </dgm:t>
    </dgm:pt>
    <dgm:pt modelId="{C21D026F-F5B7-43A2-9C2B-14D147C4BA3A}" type="pres">
      <dgm:prSet presAssocID="{ABDAD923-0C54-4638-8147-E8B870D41F0A}" presName="circ3Tx" presStyleLbl="revTx" presStyleIdx="0" presStyleCnt="0" custScaleX="1624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45C65-3781-4EC8-A6B6-53D45E2AAC05}" type="pres">
      <dgm:prSet presAssocID="{1ECCB766-40AB-4ACF-AC64-0478A26BF22D}" presName="circ4" presStyleLbl="vennNode1" presStyleIdx="3" presStyleCnt="5"/>
      <dgm:spPr/>
      <dgm:t>
        <a:bodyPr/>
        <a:lstStyle/>
        <a:p>
          <a:endParaRPr lang="ru-RU"/>
        </a:p>
      </dgm:t>
    </dgm:pt>
    <dgm:pt modelId="{5A3E0C0D-B516-49D2-AB14-86FE10D68C16}" type="pres">
      <dgm:prSet presAssocID="{1ECCB766-40AB-4ACF-AC64-0478A26BF22D}" presName="circ4Tx" presStyleLbl="revTx" presStyleIdx="0" presStyleCnt="0" custScaleX="1624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F3854-5F31-4118-AE5A-DD56BC86F75F}" type="pres">
      <dgm:prSet presAssocID="{5BCB0202-1C5A-4568-B1B4-81845721ED89}" presName="circ5" presStyleLbl="vennNode1" presStyleIdx="4" presStyleCnt="5"/>
      <dgm:spPr/>
    </dgm:pt>
    <dgm:pt modelId="{83BF43EE-6C77-400F-A3B4-944FFEFA4338}" type="pres">
      <dgm:prSet presAssocID="{5BCB0202-1C5A-4568-B1B4-81845721ED89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C28A18-6CF6-4B12-A899-94DE09287F03}" type="presOf" srcId="{3E890B68-62D7-4666-8207-809913CD1AB2}" destId="{CDCD3704-637B-4959-B04D-B0A05A08DEA9}" srcOrd="0" destOrd="0" presId="urn:microsoft.com/office/officeart/2005/8/layout/venn1"/>
    <dgm:cxn modelId="{687E8E9C-DDC2-4880-A854-3E7C2A22D4E9}" srcId="{3E890B68-62D7-4666-8207-809913CD1AB2}" destId="{ABDAD923-0C54-4638-8147-E8B870D41F0A}" srcOrd="2" destOrd="0" parTransId="{1C058E99-F349-4262-AAEF-E6F543AAB047}" sibTransId="{205E7514-34C2-4E2C-A095-1DAF5D75FA8A}"/>
    <dgm:cxn modelId="{89A86B12-5383-44FC-8EC9-D57B0FA3E988}" type="presOf" srcId="{ABDAD923-0C54-4638-8147-E8B870D41F0A}" destId="{C21D026F-F5B7-43A2-9C2B-14D147C4BA3A}" srcOrd="0" destOrd="0" presId="urn:microsoft.com/office/officeart/2005/8/layout/venn1"/>
    <dgm:cxn modelId="{BCB1E6FA-0F0D-4698-998D-B5D6AC3AD1B3}" type="presOf" srcId="{09944C90-B6F5-45B4-A705-BAD854C3C4D8}" destId="{28ABAACD-B250-461E-B488-76FF8286B700}" srcOrd="0" destOrd="0" presId="urn:microsoft.com/office/officeart/2005/8/layout/venn1"/>
    <dgm:cxn modelId="{09594FF5-B155-4238-8501-AF531EF6610F}" srcId="{3E890B68-62D7-4666-8207-809913CD1AB2}" destId="{B465F278-3F55-482E-A9C5-24EA61FD4DB7}" srcOrd="1" destOrd="0" parTransId="{FFA8D65D-58D2-4A81-93F0-A28F6819FF3C}" sibTransId="{8C19D4FF-F21C-4D7D-B374-E9BBE54B1F8E}"/>
    <dgm:cxn modelId="{86171CA2-B015-4D4A-97DD-188EAB869E96}" srcId="{3E890B68-62D7-4666-8207-809913CD1AB2}" destId="{09944C90-B6F5-45B4-A705-BAD854C3C4D8}" srcOrd="0" destOrd="0" parTransId="{3ED60387-70EA-4B33-8049-6DB4BF567A70}" sibTransId="{921505B4-A9FB-449A-9D20-55ED198F2CB4}"/>
    <dgm:cxn modelId="{472AA476-2BA0-4674-89E0-6B7074F31241}" srcId="{3E890B68-62D7-4666-8207-809913CD1AB2}" destId="{1ECCB766-40AB-4ACF-AC64-0478A26BF22D}" srcOrd="3" destOrd="0" parTransId="{F650038B-5C3F-40C7-A415-A5A95992BC7A}" sibTransId="{FAE7D335-CD79-46AE-86CD-9D825A4890FB}"/>
    <dgm:cxn modelId="{370A9DBF-4D9F-4E81-A85C-F195DBC0DED8}" type="presOf" srcId="{5BCB0202-1C5A-4568-B1B4-81845721ED89}" destId="{83BF43EE-6C77-400F-A3B4-944FFEFA4338}" srcOrd="0" destOrd="0" presId="urn:microsoft.com/office/officeart/2005/8/layout/venn1"/>
    <dgm:cxn modelId="{CF15DA43-B6D3-47F6-91B3-7A9660618EFA}" type="presOf" srcId="{B465F278-3F55-482E-A9C5-24EA61FD4DB7}" destId="{5DF4A9E7-639D-430D-9EE7-0725ABDC6C33}" srcOrd="0" destOrd="0" presId="urn:microsoft.com/office/officeart/2005/8/layout/venn1"/>
    <dgm:cxn modelId="{3C6256AC-D218-406D-A59F-F3F861FF7CF3}" srcId="{3E890B68-62D7-4666-8207-809913CD1AB2}" destId="{5BCB0202-1C5A-4568-B1B4-81845721ED89}" srcOrd="4" destOrd="0" parTransId="{CBC556A0-84D8-402A-AC8A-A3BA71D8B2C0}" sibTransId="{5C3AEAB7-4027-47CA-BBF8-FA7334A658B4}"/>
    <dgm:cxn modelId="{60EF2C9D-132C-4214-9640-E332C7625AD0}" type="presOf" srcId="{1ECCB766-40AB-4ACF-AC64-0478A26BF22D}" destId="{5A3E0C0D-B516-49D2-AB14-86FE10D68C16}" srcOrd="0" destOrd="0" presId="urn:microsoft.com/office/officeart/2005/8/layout/venn1"/>
    <dgm:cxn modelId="{5E6F1792-04F5-49AA-846E-E210F5851D7C}" type="presParOf" srcId="{CDCD3704-637B-4959-B04D-B0A05A08DEA9}" destId="{9E131A10-427C-4CDC-B304-503B0031D27E}" srcOrd="0" destOrd="0" presId="urn:microsoft.com/office/officeart/2005/8/layout/venn1"/>
    <dgm:cxn modelId="{594847F4-8A3C-4D24-8CA0-EC7641931B8F}" type="presParOf" srcId="{CDCD3704-637B-4959-B04D-B0A05A08DEA9}" destId="{28ABAACD-B250-461E-B488-76FF8286B700}" srcOrd="1" destOrd="0" presId="urn:microsoft.com/office/officeart/2005/8/layout/venn1"/>
    <dgm:cxn modelId="{C3C0549D-6F72-4A10-B21E-2F5C0505D01C}" type="presParOf" srcId="{CDCD3704-637B-4959-B04D-B0A05A08DEA9}" destId="{2B33292B-D389-46AC-929D-55551729F968}" srcOrd="2" destOrd="0" presId="urn:microsoft.com/office/officeart/2005/8/layout/venn1"/>
    <dgm:cxn modelId="{F56B3117-819C-4A1A-8577-3BDE74039628}" type="presParOf" srcId="{CDCD3704-637B-4959-B04D-B0A05A08DEA9}" destId="{5DF4A9E7-639D-430D-9EE7-0725ABDC6C33}" srcOrd="3" destOrd="0" presId="urn:microsoft.com/office/officeart/2005/8/layout/venn1"/>
    <dgm:cxn modelId="{44B98EAA-3F46-4330-8575-0BE15B69D7A7}" type="presParOf" srcId="{CDCD3704-637B-4959-B04D-B0A05A08DEA9}" destId="{A0DDC32D-82B1-4BC9-9378-D8D735AAC15E}" srcOrd="4" destOrd="0" presId="urn:microsoft.com/office/officeart/2005/8/layout/venn1"/>
    <dgm:cxn modelId="{CFDE0C61-715F-45D0-8CD7-523F04CFC221}" type="presParOf" srcId="{CDCD3704-637B-4959-B04D-B0A05A08DEA9}" destId="{C21D026F-F5B7-43A2-9C2B-14D147C4BA3A}" srcOrd="5" destOrd="0" presId="urn:microsoft.com/office/officeart/2005/8/layout/venn1"/>
    <dgm:cxn modelId="{AC0E1333-AF63-47F9-A82B-F6A1D7B7BDFF}" type="presParOf" srcId="{CDCD3704-637B-4959-B04D-B0A05A08DEA9}" destId="{D5045C65-3781-4EC8-A6B6-53D45E2AAC05}" srcOrd="6" destOrd="0" presId="urn:microsoft.com/office/officeart/2005/8/layout/venn1"/>
    <dgm:cxn modelId="{31875352-BB27-4237-9374-725A89D481B3}" type="presParOf" srcId="{CDCD3704-637B-4959-B04D-B0A05A08DEA9}" destId="{5A3E0C0D-B516-49D2-AB14-86FE10D68C16}" srcOrd="7" destOrd="0" presId="urn:microsoft.com/office/officeart/2005/8/layout/venn1"/>
    <dgm:cxn modelId="{E5861319-9AA5-4518-BA70-85B8FBFA1D51}" type="presParOf" srcId="{CDCD3704-637B-4959-B04D-B0A05A08DEA9}" destId="{5AEF3854-5F31-4118-AE5A-DD56BC86F75F}" srcOrd="8" destOrd="0" presId="urn:microsoft.com/office/officeart/2005/8/layout/venn1"/>
    <dgm:cxn modelId="{158108A0-3AAC-4E1B-A948-5C14209DE023}" type="presParOf" srcId="{CDCD3704-637B-4959-B04D-B0A05A08DEA9}" destId="{83BF43EE-6C77-400F-A3B4-944FFEFA4338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31A10-427C-4CDC-B304-503B0031D27E}">
      <dsp:nvSpPr>
        <dsp:cNvPr id="0" name=""/>
        <dsp:cNvSpPr/>
      </dsp:nvSpPr>
      <dsp:spPr>
        <a:xfrm>
          <a:off x="4113702" y="1503442"/>
          <a:ext cx="1846332" cy="184633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8ABAACD-B250-461E-B488-76FF8286B700}">
      <dsp:nvSpPr>
        <dsp:cNvPr id="0" name=""/>
        <dsp:cNvSpPr/>
      </dsp:nvSpPr>
      <dsp:spPr>
        <a:xfrm>
          <a:off x="1364481" y="0"/>
          <a:ext cx="7344775" cy="123968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 этому принадлежит:</a:t>
          </a:r>
          <a:endParaRPr lang="ru-RU" sz="2000" kern="1200" dirty="0"/>
        </a:p>
      </dsp:txBody>
      <dsp:txXfrm>
        <a:off x="1364481" y="0"/>
        <a:ext cx="7344775" cy="1239680"/>
      </dsp:txXfrm>
    </dsp:sp>
    <dsp:sp modelId="{2B33292B-D389-46AC-929D-55551729F968}">
      <dsp:nvSpPr>
        <dsp:cNvPr id="0" name=""/>
        <dsp:cNvSpPr/>
      </dsp:nvSpPr>
      <dsp:spPr>
        <a:xfrm>
          <a:off x="4816047" y="2013557"/>
          <a:ext cx="1846332" cy="1846332"/>
        </a:xfrm>
        <a:prstGeom prst="ellipse">
          <a:avLst/>
        </a:prstGeom>
        <a:solidFill>
          <a:schemeClr val="accent4">
            <a:alpha val="50000"/>
            <a:hueOff val="-2067965"/>
            <a:satOff val="11611"/>
            <a:lumOff val="-53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F4A9E7-639D-430D-9EE7-0725ABDC6C33}">
      <dsp:nvSpPr>
        <dsp:cNvPr id="0" name=""/>
        <dsp:cNvSpPr/>
      </dsp:nvSpPr>
      <dsp:spPr>
        <a:xfrm>
          <a:off x="6210183" y="1635323"/>
          <a:ext cx="3118516" cy="13451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Вежливость</a:t>
          </a:r>
          <a:endParaRPr lang="en-US" sz="2000" kern="1200" dirty="0"/>
        </a:p>
      </dsp:txBody>
      <dsp:txXfrm>
        <a:off x="6210183" y="1635323"/>
        <a:ext cx="3118516" cy="1345185"/>
      </dsp:txXfrm>
    </dsp:sp>
    <dsp:sp modelId="{A0DDC32D-82B1-4BC9-9378-D8D735AAC15E}">
      <dsp:nvSpPr>
        <dsp:cNvPr id="0" name=""/>
        <dsp:cNvSpPr/>
      </dsp:nvSpPr>
      <dsp:spPr>
        <a:xfrm>
          <a:off x="4547960" y="2839660"/>
          <a:ext cx="1846332" cy="1846332"/>
        </a:xfrm>
        <a:prstGeom prst="ellipse">
          <a:avLst/>
        </a:prstGeom>
        <a:solidFill>
          <a:schemeClr val="accent4">
            <a:alpha val="50000"/>
            <a:hueOff val="-4135930"/>
            <a:satOff val="23223"/>
            <a:lumOff val="-1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1D026F-F5B7-43A2-9C2B-14D147C4BA3A}">
      <dsp:nvSpPr>
        <dsp:cNvPr id="0" name=""/>
        <dsp:cNvSpPr/>
      </dsp:nvSpPr>
      <dsp:spPr>
        <a:xfrm>
          <a:off x="5914770" y="3930051"/>
          <a:ext cx="3118516" cy="13451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Пунктуальность</a:t>
          </a:r>
          <a:endParaRPr lang="ru-RU" sz="2000" kern="1200" dirty="0"/>
        </a:p>
      </dsp:txBody>
      <dsp:txXfrm>
        <a:off x="5914770" y="3930051"/>
        <a:ext cx="3118516" cy="1345185"/>
      </dsp:txXfrm>
    </dsp:sp>
    <dsp:sp modelId="{D5045C65-3781-4EC8-A6B6-53D45E2AAC05}">
      <dsp:nvSpPr>
        <dsp:cNvPr id="0" name=""/>
        <dsp:cNvSpPr/>
      </dsp:nvSpPr>
      <dsp:spPr>
        <a:xfrm>
          <a:off x="3679445" y="2839660"/>
          <a:ext cx="1846332" cy="1846332"/>
        </a:xfrm>
        <a:prstGeom prst="ellipse">
          <a:avLst/>
        </a:prstGeom>
        <a:solidFill>
          <a:schemeClr val="accent4">
            <a:alpha val="50000"/>
            <a:hueOff val="-6203895"/>
            <a:satOff val="34834"/>
            <a:lumOff val="-161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3E0C0D-B516-49D2-AB14-86FE10D68C16}">
      <dsp:nvSpPr>
        <dsp:cNvPr id="0" name=""/>
        <dsp:cNvSpPr/>
      </dsp:nvSpPr>
      <dsp:spPr>
        <a:xfrm>
          <a:off x="1040451" y="3930051"/>
          <a:ext cx="3118516" cy="13451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Готовность помочь</a:t>
          </a:r>
          <a:endParaRPr lang="ru-RU" sz="2000" kern="1200" dirty="0"/>
        </a:p>
      </dsp:txBody>
      <dsp:txXfrm>
        <a:off x="1040451" y="3930051"/>
        <a:ext cx="3118516" cy="1345185"/>
      </dsp:txXfrm>
    </dsp:sp>
    <dsp:sp modelId="{5AEF3854-5F31-4118-AE5A-DD56BC86F75F}">
      <dsp:nvSpPr>
        <dsp:cNvPr id="0" name=""/>
        <dsp:cNvSpPr/>
      </dsp:nvSpPr>
      <dsp:spPr>
        <a:xfrm>
          <a:off x="3411357" y="2013557"/>
          <a:ext cx="1846332" cy="1846332"/>
        </a:xfrm>
        <a:prstGeom prst="ellipse">
          <a:avLst/>
        </a:prstGeom>
        <a:solidFill>
          <a:schemeClr val="accent4">
            <a:alpha val="50000"/>
            <a:hueOff val="-8271860"/>
            <a:satOff val="46445"/>
            <a:lumOff val="-215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3BF43EE-6C77-400F-A3B4-944FFEFA4338}">
      <dsp:nvSpPr>
        <dsp:cNvPr id="0" name=""/>
        <dsp:cNvSpPr/>
      </dsp:nvSpPr>
      <dsp:spPr>
        <a:xfrm>
          <a:off x="1344203" y="1635323"/>
          <a:ext cx="1920186" cy="13451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Дружба</a:t>
          </a:r>
          <a:endParaRPr lang="ru-RU" sz="2000" kern="1200" dirty="0"/>
        </a:p>
      </dsp:txBody>
      <dsp:txXfrm>
        <a:off x="1344203" y="1635323"/>
        <a:ext cx="1920186" cy="1345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F4F06-E976-4D28-BA93-9D47448429AA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2242-C0E1-4409-9DE7-E2E8EA6EA0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7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42242-C0E1-4409-9DE7-E2E8EA6EA04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42242-C0E1-4409-9DE7-E2E8EA6EA04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55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84976" cy="179316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6600" dirty="0" smtClean="0">
                <a:solidFill>
                  <a:schemeClr val="accent6"/>
                </a:solidFill>
              </a:rPr>
              <a:t>Культура  </a:t>
            </a:r>
            <a:r>
              <a:rPr lang="ru-RU" sz="6600" dirty="0" smtClean="0">
                <a:solidFill>
                  <a:schemeClr val="accent6"/>
                </a:solidFill>
              </a:rPr>
              <a:t>Германии</a:t>
            </a:r>
            <a:endParaRPr lang="ru-RU" sz="6600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67781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23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67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2"/>
            <a:ext cx="9144000" cy="6844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9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877272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Новогодняя ночь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1" y="188639"/>
            <a:ext cx="8568953" cy="5722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1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5"/>
            <a:ext cx="9144000" cy="6866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318670" y="764704"/>
            <a:ext cx="4825330" cy="629788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3200" dirty="0" smtClean="0"/>
              <a:t>       Важные составляющие Пасхи – пасхальный огонь и пасхальная свеча. Она символизирует Иисуса Христа, воскресшего и поправшего умирание и смерть. Однако в многочисленных народных весенних пасхальных обычаях еще живут дохристианские и мифологические мотивы, позднее слившиеся с христианской символикой. Два центральных символа праздника – пасхальные яйца и пасхальный заяц. Согласно древним верованиям, яйцо – источник всего живого. А заяц является символом плодородия. В течение многих веков существует традиция раскрашивать пасхальные яйца. В Пасху родители прячут крашеные яйца, шоколадных зайцев и сладости, а дети их ищут в квартире или в саду</a:t>
            </a:r>
            <a:endParaRPr lang="ru-RU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341358" cy="2506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3128135" cy="1143000"/>
          </a:xfrm>
        </p:spPr>
        <p:txBody>
          <a:bodyPr/>
          <a:lstStyle/>
          <a:p>
            <a:pPr>
              <a:buNone/>
            </a:pPr>
            <a:r>
              <a:rPr lang="ru-RU" sz="6600" dirty="0" smtClean="0"/>
              <a:t>Пасха</a:t>
            </a:r>
            <a:endParaRPr lang="ru-RU" sz="6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214"/>
            <a:ext cx="2780278" cy="328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36" y="3140968"/>
            <a:ext cx="322227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56792" y="0"/>
            <a:ext cx="11700792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/>
              <a:t>Вероисповедание и</a:t>
            </a:r>
            <a:r>
              <a:rPr lang="en-US" sz="4000" dirty="0" smtClean="0"/>
              <a:t> </a:t>
            </a:r>
            <a:r>
              <a:rPr lang="ru-RU" sz="4000" dirty="0" smtClean="0"/>
              <a:t>мировоззрение  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692696"/>
            <a:ext cx="8388424" cy="3096344"/>
          </a:xfrm>
        </p:spPr>
        <p:txBody>
          <a:bodyPr>
            <a:normAutofit/>
          </a:bodyPr>
          <a:lstStyle/>
          <a:p>
            <a:r>
              <a:rPr lang="ru-RU" sz="1800" dirty="0"/>
              <a:t>Свобода совести и свобода вероисповедания гарантирована германской конституцией.</a:t>
            </a:r>
          </a:p>
          <a:p>
            <a:r>
              <a:rPr lang="ru-RU" sz="1800" dirty="0"/>
              <a:t>Большинство немцев — христиане, при этом католики составляют 32,4 %, лютеране — 32,0 %, православные — 1,14 %. Небольшая часть верующих принадлежит к христианским деноминациям — баптисты, методисты, верующие </a:t>
            </a:r>
            <a:r>
              <a:rPr lang="ru-RU" sz="1800" dirty="0" err="1"/>
              <a:t>Новоапостольской</a:t>
            </a:r>
            <a:r>
              <a:rPr lang="ru-RU" sz="1800" dirty="0"/>
              <a:t> Церкви и приверженцы других религиозных течений. Часть верующих составляют мусульмане (около 3,2 </a:t>
            </a:r>
            <a:r>
              <a:rPr lang="ru-RU" sz="1800" dirty="0" err="1" smtClean="0"/>
              <a:t>млн</a:t>
            </a:r>
            <a:r>
              <a:rPr lang="ru-RU" sz="1800" dirty="0" smtClean="0"/>
              <a:t> или 3,8 %), </a:t>
            </a:r>
            <a:r>
              <a:rPr lang="ru-RU" sz="1800" dirty="0"/>
              <a:t>свидетели Иеговы (около 164 </a:t>
            </a:r>
            <a:r>
              <a:rPr lang="ru-RU" sz="1800" dirty="0" smtClean="0"/>
              <a:t>000 или 0,2 %) </a:t>
            </a:r>
            <a:r>
              <a:rPr lang="ru-RU" sz="1800" dirty="0"/>
              <a:t>и члены иудейских общин (около 100 000 или 0,12 %). Около 31 % немецкого населения, преимущественно на территории бывшей ГДР, атеисты (там 70 %).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645024"/>
            <a:ext cx="6269850" cy="300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90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3538736" cy="576064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dirty="0"/>
              <a:t>РЕЛИГИЯ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5184576" cy="2880320"/>
          </a:xfrm>
        </p:spPr>
        <p:txBody>
          <a:bodyPr>
            <a:noAutofit/>
          </a:bodyPr>
          <a:lstStyle/>
          <a:p>
            <a:r>
              <a:rPr lang="ru-RU" sz="2000" dirty="0"/>
              <a:t>Традиционные религии Германии - это Христианство и Иудаизм. Большая часть немецкого населения официально принадлежит к Христианской конфессии: </a:t>
            </a:r>
          </a:p>
          <a:p>
            <a:r>
              <a:rPr lang="ru-RU" sz="2000" dirty="0"/>
              <a:t>Евангелическо-Лютеранская 32%</a:t>
            </a:r>
          </a:p>
          <a:p>
            <a:r>
              <a:rPr lang="ru-RU" sz="2000" dirty="0"/>
              <a:t>Римско-католическая церковь 31,7%</a:t>
            </a:r>
          </a:p>
          <a:p>
            <a:r>
              <a:rPr lang="ru-RU" sz="2000" dirty="0"/>
              <a:t>Православная церковь 1,14%</a:t>
            </a:r>
          </a:p>
          <a:p>
            <a:r>
              <a:rPr lang="ru-RU" sz="2000" dirty="0"/>
              <a:t>небольшая доля верующих из христианских </a:t>
            </a:r>
            <a:r>
              <a:rPr lang="ru-RU" sz="2000" dirty="0" smtClean="0"/>
              <a:t>сект</a:t>
            </a:r>
            <a:endParaRPr lang="ru-RU" sz="2000" dirty="0"/>
          </a:p>
          <a:p>
            <a:r>
              <a:rPr lang="ru-RU" sz="2000" dirty="0"/>
              <a:t>Германия была христианизирована в эпоху франков, "святую политику" провел основатель империи - Карл Великий. </a:t>
            </a:r>
          </a:p>
          <a:p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84784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5907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53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0"/>
            <a:ext cx="9145016" cy="1143000"/>
          </a:xfrm>
        </p:spPr>
        <p:txBody>
          <a:bodyPr/>
          <a:lstStyle/>
          <a:p>
            <a:pPr>
              <a:buNone/>
            </a:pPr>
            <a:r>
              <a:rPr lang="ru-RU" sz="7200" dirty="0"/>
              <a:t>Деловая культура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1772816"/>
            <a:ext cx="4139952" cy="433881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Опоздание – неуважение</a:t>
            </a:r>
          </a:p>
          <a:p>
            <a:r>
              <a:rPr lang="ru-RU" dirty="0"/>
              <a:t>Крепкое непродолжительное рукопожатие</a:t>
            </a:r>
          </a:p>
          <a:p>
            <a:r>
              <a:rPr lang="ru-RU" dirty="0"/>
              <a:t>Обращения по фамилии с указанием соответствующего звания</a:t>
            </a:r>
          </a:p>
          <a:p>
            <a:r>
              <a:rPr lang="ru-RU" dirty="0"/>
              <a:t>Работа по расписанию в соответствии с подробной программой</a:t>
            </a:r>
          </a:p>
          <a:p>
            <a:r>
              <a:rPr lang="ru-RU" dirty="0"/>
              <a:t>Разграничение частной жизни и работы</a:t>
            </a: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5017951" cy="41164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8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Мартин Лютер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60648"/>
            <a:ext cx="4752528" cy="5259338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dirty="0"/>
              <a:t>Мартин Лютер — </a:t>
            </a:r>
            <a:br>
              <a:rPr lang="ru-RU" dirty="0"/>
            </a:br>
            <a:r>
              <a:rPr lang="ru-RU" dirty="0"/>
              <a:t>основатель немецкого </a:t>
            </a:r>
            <a:br>
              <a:rPr lang="ru-RU" dirty="0"/>
            </a:br>
            <a:r>
              <a:rPr lang="ru-RU" dirty="0"/>
              <a:t>протестантизма </a:t>
            </a:r>
            <a:br>
              <a:rPr lang="ru-RU" dirty="0"/>
            </a:br>
            <a:r>
              <a:rPr lang="ru-RU" dirty="0"/>
              <a:t>(лютеранства) </a:t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62"/>
            <a:ext cx="4716016" cy="6885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4392488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dirty="0"/>
              <a:t>Святой </a:t>
            </a:r>
            <a:r>
              <a:rPr lang="ru-RU" sz="4400" dirty="0" err="1"/>
              <a:t>Бонифаций</a:t>
            </a:r>
            <a:endParaRPr lang="ru-RU" sz="4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9569" y="0"/>
            <a:ext cx="457443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1560" y="1916832"/>
            <a:ext cx="3388660" cy="3504464"/>
          </a:xfrm>
        </p:spPr>
        <p:txBody>
          <a:bodyPr>
            <a:noAutofit/>
          </a:bodyPr>
          <a:lstStyle/>
          <a:p>
            <a:r>
              <a:rPr lang="en-US" sz="2000" dirty="0" smtClean="0"/>
              <a:t>     </a:t>
            </a:r>
            <a:r>
              <a:rPr lang="ru-RU" sz="2000" dirty="0" smtClean="0"/>
              <a:t>Германия </a:t>
            </a:r>
            <a:r>
              <a:rPr lang="ru-RU" sz="2000" dirty="0"/>
              <a:t>была обращена в христианство во времена франков. Крестителем Германии считается святой </a:t>
            </a:r>
            <a:r>
              <a:rPr lang="ru-RU" sz="2000" dirty="0" err="1"/>
              <a:t>Бонифаций</a:t>
            </a:r>
            <a:r>
              <a:rPr lang="ru-RU" sz="2000" dirty="0"/>
              <a:t>, бывший епископом Майнца и обративший в христианство значительную часть современной Германии (претерпел мученическую смерть от язычников в 754 году).</a:t>
            </a:r>
          </a:p>
        </p:txBody>
      </p:sp>
    </p:spTree>
    <p:extLst>
      <p:ext uri="{BB962C8B-B14F-4D97-AF65-F5344CB8AC3E}">
        <p14:creationId xmlns:p14="http://schemas.microsoft.com/office/powerpoint/2010/main" val="36523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67" y="188640"/>
            <a:ext cx="922716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1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760640" cy="1584177"/>
          </a:xfrm>
        </p:spPr>
        <p:txBody>
          <a:bodyPr/>
          <a:lstStyle/>
          <a:p>
            <a:pPr>
              <a:buNone/>
            </a:pPr>
            <a:r>
              <a:rPr lang="ru-RU" sz="4400" dirty="0"/>
              <a:t>Альбрехт </a:t>
            </a:r>
            <a:r>
              <a:rPr lang="ru-RU" sz="4400" dirty="0" smtClean="0"/>
              <a:t>Дюрер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9952" cy="6831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872208" cy="23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2161406" cy="217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7944" y="4581128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Четыре апостола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2132856"/>
            <a:ext cx="1907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Заяц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300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5816" cy="3736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933056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Иоганн Себастьян</a:t>
            </a:r>
          </a:p>
          <a:p>
            <a:r>
              <a:rPr lang="ru-RU" sz="2400" dirty="0"/>
              <a:t>  Бах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419872" cy="394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87727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Людвиг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ван</a:t>
            </a:r>
            <a:r>
              <a:rPr lang="ru-RU" sz="2400" dirty="0"/>
              <a:t> Бетховен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2808312" cy="397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7864" y="4581128"/>
            <a:ext cx="216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Вольфганг</a:t>
            </a:r>
            <a:br>
              <a:rPr lang="ru-RU" sz="2400" dirty="0" smtClean="0"/>
            </a:br>
            <a:r>
              <a:rPr lang="ru-RU" sz="2400" dirty="0" smtClean="0"/>
              <a:t> Амадей</a:t>
            </a:r>
            <a:br>
              <a:rPr lang="ru-RU" sz="2400" dirty="0" smtClean="0"/>
            </a:br>
            <a:r>
              <a:rPr lang="ru-RU" sz="2400" dirty="0" smtClean="0"/>
              <a:t> Моцарт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60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sz="7200" dirty="0" smtClean="0"/>
              <a:t>Приветствие</a:t>
            </a:r>
            <a:endParaRPr lang="ru-RU" sz="72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9567137"/>
              </p:ext>
            </p:extLst>
          </p:nvPr>
        </p:nvGraphicFramePr>
        <p:xfrm>
          <a:off x="-468560" y="1412776"/>
          <a:ext cx="10369152" cy="527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mdwd.org/griabinga/images/trach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87816">
            <a:off x="3940557" y="926875"/>
            <a:ext cx="4972430" cy="573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0891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54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Национальный костюм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4887">
            <a:off x="461350" y="1233012"/>
            <a:ext cx="4079531" cy="543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61992" cy="396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1892" y="2708920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73016"/>
            <a:ext cx="238125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1686">
            <a:off x="5195289" y="443359"/>
            <a:ext cx="3771503" cy="275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8424936" cy="467618"/>
          </a:xfrm>
        </p:spPr>
        <p:txBody>
          <a:bodyPr/>
          <a:lstStyle/>
          <a:p>
            <a:pPr>
              <a:buNone/>
            </a:pPr>
            <a:r>
              <a:rPr lang="ru-RU" sz="4400" dirty="0" smtClean="0"/>
              <a:t>Праздники </a:t>
            </a:r>
            <a:r>
              <a:rPr lang="ru-RU" sz="4400" dirty="0"/>
              <a:t>Германии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80728"/>
            <a:ext cx="9073008" cy="18722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</a:t>
            </a:r>
            <a:r>
              <a:rPr lang="ru-RU" sz="1800" dirty="0" smtClean="0"/>
              <a:t>В </a:t>
            </a:r>
            <a:r>
              <a:rPr lang="ru-RU" sz="1800" dirty="0"/>
              <a:t>Германии существуют государственные и церковные праздники. Одни праздники являются выходными во всей стране, другие — только в некоторых федеральных землях, регионах, и даже только в отдельном городе (</a:t>
            </a:r>
            <a:r>
              <a:rPr lang="ru-RU" sz="1800" dirty="0" err="1"/>
              <a:t>Augsburger</a:t>
            </a:r>
            <a:r>
              <a:rPr lang="ru-RU" sz="1800" dirty="0"/>
              <a:t> </a:t>
            </a:r>
            <a:r>
              <a:rPr lang="ru-RU" sz="1800" dirty="0" err="1"/>
              <a:t>Friedensfest</a:t>
            </a:r>
            <a:r>
              <a:rPr lang="ru-RU" sz="1800" dirty="0"/>
              <a:t>).</a:t>
            </a:r>
          </a:p>
          <a:p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204864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Праздники:</a:t>
            </a:r>
          </a:p>
          <a:p>
            <a:r>
              <a:rPr lang="ru-RU" dirty="0"/>
              <a:t>Новый год(</a:t>
            </a:r>
            <a:r>
              <a:rPr lang="en-US" dirty="0" err="1"/>
              <a:t>Neujahr</a:t>
            </a:r>
            <a:r>
              <a:rPr lang="en-US" dirty="0"/>
              <a:t> ) – 1 </a:t>
            </a:r>
            <a:r>
              <a:rPr lang="ru-RU" dirty="0"/>
              <a:t>января</a:t>
            </a:r>
          </a:p>
          <a:p>
            <a:r>
              <a:rPr lang="ru-RU" dirty="0" smtClean="0"/>
              <a:t>Крещение (Праздник трех волхвов) (</a:t>
            </a:r>
            <a:r>
              <a:rPr lang="en-US" dirty="0" err="1" smtClean="0"/>
              <a:t>Heilige</a:t>
            </a:r>
            <a:r>
              <a:rPr lang="en-US" dirty="0" smtClean="0"/>
              <a:t> </a:t>
            </a:r>
            <a:r>
              <a:rPr lang="en-US" dirty="0" err="1" smtClean="0"/>
              <a:t>Drei</a:t>
            </a:r>
            <a:r>
              <a:rPr lang="en-US" dirty="0" smtClean="0"/>
              <a:t> </a:t>
            </a:r>
            <a:r>
              <a:rPr lang="en-US" dirty="0" err="1" smtClean="0"/>
              <a:t>Könige</a:t>
            </a:r>
            <a:r>
              <a:rPr lang="en-US" dirty="0" smtClean="0"/>
              <a:t> ) – 6 </a:t>
            </a:r>
            <a:r>
              <a:rPr lang="ru-RU" dirty="0" smtClean="0"/>
              <a:t>января</a:t>
            </a:r>
          </a:p>
          <a:p>
            <a:r>
              <a:rPr lang="ru-RU" dirty="0" smtClean="0"/>
              <a:t>Страстная </a:t>
            </a:r>
            <a:r>
              <a:rPr lang="ru-RU" dirty="0"/>
              <a:t>пятница (</a:t>
            </a:r>
            <a:r>
              <a:rPr lang="en-US" dirty="0" err="1"/>
              <a:t>Karfreitag</a:t>
            </a:r>
            <a:r>
              <a:rPr lang="en-US" dirty="0"/>
              <a:t>) – </a:t>
            </a:r>
            <a:r>
              <a:rPr lang="ru-RU" dirty="0"/>
              <a:t>подвижный</a:t>
            </a:r>
          </a:p>
          <a:p>
            <a:r>
              <a:rPr lang="ru-RU" dirty="0"/>
              <a:t>Первое Мая (</a:t>
            </a:r>
            <a:r>
              <a:rPr lang="en-US" dirty="0"/>
              <a:t>Tag der </a:t>
            </a:r>
            <a:r>
              <a:rPr lang="en-US" dirty="0" err="1"/>
              <a:t>Arbeit</a:t>
            </a:r>
            <a:r>
              <a:rPr lang="en-US" dirty="0"/>
              <a:t>) - 1 </a:t>
            </a:r>
            <a:r>
              <a:rPr lang="ru-RU" dirty="0"/>
              <a:t>мая</a:t>
            </a:r>
          </a:p>
          <a:p>
            <a:r>
              <a:rPr lang="ru-RU" dirty="0"/>
              <a:t>День единства (</a:t>
            </a:r>
            <a:r>
              <a:rPr lang="en-US" dirty="0"/>
              <a:t>Tag der </a:t>
            </a:r>
            <a:r>
              <a:rPr lang="en-US" dirty="0" err="1"/>
              <a:t>Deutschen</a:t>
            </a:r>
            <a:r>
              <a:rPr lang="en-US" dirty="0"/>
              <a:t> </a:t>
            </a:r>
            <a:r>
              <a:rPr lang="en-US" dirty="0" err="1"/>
              <a:t>Einheit</a:t>
            </a:r>
            <a:r>
              <a:rPr lang="en-US" dirty="0"/>
              <a:t>) - 3 </a:t>
            </a:r>
            <a:r>
              <a:rPr lang="ru-RU" dirty="0"/>
              <a:t>октября</a:t>
            </a:r>
          </a:p>
          <a:p>
            <a:r>
              <a:rPr lang="ru-RU" dirty="0"/>
              <a:t>День Реформации (</a:t>
            </a:r>
            <a:r>
              <a:rPr lang="en-US" dirty="0" err="1"/>
              <a:t>Reformationstag</a:t>
            </a:r>
            <a:r>
              <a:rPr lang="en-US" dirty="0"/>
              <a:t>) - 31 </a:t>
            </a:r>
            <a:r>
              <a:rPr lang="ru-RU" dirty="0"/>
              <a:t>октября</a:t>
            </a:r>
          </a:p>
          <a:p>
            <a:r>
              <a:rPr lang="ru-RU" dirty="0"/>
              <a:t>Рождество  1-й день (1. </a:t>
            </a:r>
            <a:r>
              <a:rPr lang="en-US" dirty="0" err="1"/>
              <a:t>Weihnachtstag</a:t>
            </a:r>
            <a:r>
              <a:rPr lang="en-US" dirty="0"/>
              <a:t>) - 25 </a:t>
            </a:r>
            <a:r>
              <a:rPr lang="ru-RU" dirty="0"/>
              <a:t>декабря</a:t>
            </a:r>
          </a:p>
          <a:p>
            <a:r>
              <a:rPr lang="ru-RU" dirty="0"/>
              <a:t>Рождество  2-й день (2. </a:t>
            </a:r>
            <a:r>
              <a:rPr lang="en-US" dirty="0" err="1"/>
              <a:t>Weihnachtstag</a:t>
            </a:r>
            <a:r>
              <a:rPr lang="en-US" dirty="0"/>
              <a:t>) - 26 </a:t>
            </a:r>
            <a:r>
              <a:rPr lang="ru-RU" dirty="0"/>
              <a:t>декабря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2120900" cy="151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432">
            <a:off x="251520" y="5157192"/>
            <a:ext cx="2017713" cy="151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203">
            <a:off x="6964948" y="2057424"/>
            <a:ext cx="2084387" cy="1481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3950">
            <a:off x="6342954" y="3760035"/>
            <a:ext cx="1853285" cy="125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4034">
            <a:off x="2581832" y="5167601"/>
            <a:ext cx="1455458" cy="145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22592">
            <a:off x="4467155" y="5058200"/>
            <a:ext cx="1786066" cy="156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24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5733256"/>
            <a:ext cx="4424279" cy="93610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Рождество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2405" cy="564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1758">
            <a:off x="4453510" y="401525"/>
            <a:ext cx="4406469" cy="332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7522">
            <a:off x="3784949" y="3339140"/>
            <a:ext cx="5111681" cy="320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2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188640"/>
            <a:ext cx="7200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Рождество в Германии — семейный и спокойный праздник. У жителей этой страны есть традиция надевать в этот праздник темно-зеленые и красные одежды, а улицы украшаются золотым и красным.</a:t>
            </a:r>
          </a:p>
          <a:p>
            <a:r>
              <a:rPr lang="ru-RU" sz="2000" dirty="0" smtClean="0"/>
              <a:t>    Символы Рождества — елка и фестиваль, который начинается еще в ноябре (11 числа 11 месяца в 11 часов столько же минут), а кончается в канун праздника. В каждом городе фестиваль проходит по-своему, с собственными обычаями и традициями. Главным рождественским блюдом в Германии, как и во многих других католических странах, стал гусь. Знаменитый </a:t>
            </a:r>
            <a:r>
              <a:rPr lang="ru-RU" sz="2000" dirty="0" err="1" smtClean="0"/>
              <a:t>штоллен</a:t>
            </a:r>
            <a:r>
              <a:rPr lang="ru-RU" sz="2000" dirty="0" smtClean="0"/>
              <a:t> — немецкий рождественский пирог, похожий    на младенца в пеленке, начинает свою историю аж            с </a:t>
            </a:r>
            <a:r>
              <a:rPr lang="en-US" sz="2000" dirty="0" smtClean="0"/>
              <a:t> X</a:t>
            </a:r>
            <a:r>
              <a:rPr lang="ru-RU" sz="2000" dirty="0" smtClean="0"/>
              <a:t>IV века.</a:t>
            </a: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35742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9995" y="3356992"/>
            <a:ext cx="2334005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5192">
            <a:off x="3675351" y="4207987"/>
            <a:ext cx="2742588" cy="245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3710">
            <a:off x="6953989" y="1104237"/>
            <a:ext cx="2038096" cy="186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1358</TotalTime>
  <Words>519</Words>
  <Application>Microsoft Office PowerPoint</Application>
  <PresentationFormat>Экран (4:3)</PresentationFormat>
  <Paragraphs>57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Культура  Германии</vt:lpstr>
      <vt:lpstr>Деловая культура</vt:lpstr>
      <vt:lpstr>Приветствие</vt:lpstr>
      <vt:lpstr>Презентация PowerPoint</vt:lpstr>
      <vt:lpstr>Презентация PowerPoint</vt:lpstr>
      <vt:lpstr>Презентация PowerPoint</vt:lpstr>
      <vt:lpstr>Праздники Германии</vt:lpstr>
      <vt:lpstr>Рождество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Новогодняя ночь</vt:lpstr>
      <vt:lpstr>Презентация PowerPoint</vt:lpstr>
      <vt:lpstr>Пасха</vt:lpstr>
      <vt:lpstr>Вероисповедание и мировоззрение   </vt:lpstr>
      <vt:lpstr>РЕЛИГИЯ</vt:lpstr>
      <vt:lpstr>Мартин Лютер —  основатель немецкого  протестантизма  (лютеранства)  </vt:lpstr>
      <vt:lpstr>Святой Бонифаций</vt:lpstr>
      <vt:lpstr>Презентация PowerPoint</vt:lpstr>
      <vt:lpstr>Альбрехт Дюрер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Sitten und Bräuche in Deutschland</dc:title>
  <dc:creator>настя</dc:creator>
  <cp:lastModifiedBy>Tanja</cp:lastModifiedBy>
  <cp:revision>132</cp:revision>
  <dcterms:created xsi:type="dcterms:W3CDTF">2012-02-08T15:49:29Z</dcterms:created>
  <dcterms:modified xsi:type="dcterms:W3CDTF">2018-01-27T11:18:32Z</dcterms:modified>
</cp:coreProperties>
</file>