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8"/>
  </p:notesMasterIdLst>
  <p:sldIdLst>
    <p:sldId id="256" r:id="rId2"/>
    <p:sldId id="320" r:id="rId3"/>
    <p:sldId id="307" r:id="rId4"/>
    <p:sldId id="345" r:id="rId5"/>
    <p:sldId id="346" r:id="rId6"/>
    <p:sldId id="311" r:id="rId7"/>
    <p:sldId id="347" r:id="rId8"/>
    <p:sldId id="326" r:id="rId9"/>
    <p:sldId id="327" r:id="rId10"/>
    <p:sldId id="308" r:id="rId11"/>
    <p:sldId id="338" r:id="rId12"/>
    <p:sldId id="309" r:id="rId13"/>
    <p:sldId id="312" r:id="rId14"/>
    <p:sldId id="313" r:id="rId15"/>
    <p:sldId id="281" r:id="rId16"/>
    <p:sldId id="348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90" r:id="rId25"/>
    <p:sldId id="291" r:id="rId26"/>
    <p:sldId id="292" r:id="rId27"/>
    <p:sldId id="294" r:id="rId28"/>
    <p:sldId id="295" r:id="rId29"/>
    <p:sldId id="296" r:id="rId30"/>
    <p:sldId id="297" r:id="rId31"/>
    <p:sldId id="299" r:id="rId32"/>
    <p:sldId id="301" r:id="rId33"/>
    <p:sldId id="302" r:id="rId34"/>
    <p:sldId id="303" r:id="rId35"/>
    <p:sldId id="343" r:id="rId36"/>
    <p:sldId id="34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88" autoAdjust="0"/>
    <p:restoredTop sz="74731" autoAdjust="0"/>
  </p:normalViewPr>
  <p:slideViewPr>
    <p:cSldViewPr>
      <p:cViewPr>
        <p:scale>
          <a:sx n="75" d="100"/>
          <a:sy n="75" d="100"/>
        </p:scale>
        <p:origin x="-113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2F4F06-E976-4D28-BA93-9D47448429AA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2242-C0E1-4409-9DE7-E2E8EA6EA0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75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332656"/>
            <a:ext cx="8928992" cy="1793167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6600" b="0" dirty="0" smtClean="0">
                <a:solidFill>
                  <a:schemeClr val="accent1"/>
                </a:solidFill>
              </a:rPr>
              <a:t>Интересные места</a:t>
            </a:r>
            <a:br>
              <a:rPr lang="ru-RU" sz="6600" b="0" dirty="0" smtClean="0">
                <a:solidFill>
                  <a:schemeClr val="accent1"/>
                </a:solidFill>
              </a:rPr>
            </a:br>
            <a:r>
              <a:rPr lang="ru-RU" sz="6600" b="0" dirty="0" smtClean="0">
                <a:solidFill>
                  <a:schemeClr val="accent1"/>
                </a:solidFill>
              </a:rPr>
              <a:t/>
            </a:r>
            <a:br>
              <a:rPr lang="ru-RU" sz="6600" b="0" dirty="0" smtClean="0">
                <a:solidFill>
                  <a:schemeClr val="accent1"/>
                </a:solidFill>
              </a:rPr>
            </a:br>
            <a:r>
              <a:rPr lang="ru-RU" sz="6600" b="0" dirty="0" smtClean="0">
                <a:solidFill>
                  <a:schemeClr val="accent1"/>
                </a:solidFill>
              </a:rPr>
              <a:t>Германии</a:t>
            </a:r>
            <a:endParaRPr lang="ru-RU" sz="6600" b="0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Картинки по запросу герман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44" y="1700808"/>
            <a:ext cx="4112763" cy="49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83768" y="0"/>
            <a:ext cx="4187802" cy="1143000"/>
          </a:xfrm>
        </p:spPr>
        <p:txBody>
          <a:bodyPr/>
          <a:lstStyle/>
          <a:p>
            <a:pPr>
              <a:buNone/>
            </a:pPr>
            <a:r>
              <a:rPr lang="ru-RU" sz="7200" dirty="0" err="1" smtClean="0"/>
              <a:t>Бамберг</a:t>
            </a:r>
            <a:endParaRPr lang="ru-RU" sz="7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032839"/>
            <a:ext cx="8784976" cy="563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25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4933056" cy="1143000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7200" dirty="0" smtClean="0"/>
              <a:t>МЮНХЕН</a:t>
            </a:r>
            <a:endParaRPr lang="ru-RU" sz="7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067944" y="1052736"/>
            <a:ext cx="5256584" cy="47525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Мегаполис и «большая деревня», где с вами будут здороваться на улице. Мюнхен – </a:t>
            </a:r>
            <a:r>
              <a:rPr lang="ru-RU" sz="2000" dirty="0"/>
              <a:t>большой музей архитектуры всех европейских стилей, от готики до модерна, под открытым небом.</a:t>
            </a:r>
            <a:br>
              <a:rPr lang="ru-RU" sz="2000" dirty="0"/>
            </a:br>
            <a:r>
              <a:rPr lang="ru-RU" sz="2000" dirty="0"/>
              <a:t>   Мюнхен – это всемирно известное пиво, жареные колбаски, кренделя из белого теста с солью и самый большой на свете </a:t>
            </a:r>
            <a:r>
              <a:rPr lang="ru-RU" sz="2000" dirty="0" smtClean="0"/>
              <a:t>праздник </a:t>
            </a:r>
            <a:r>
              <a:rPr lang="ru-RU" sz="2000" dirty="0"/>
              <a:t>OKTOBERFEST.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032448" cy="2835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128729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1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68560" y="1052736"/>
            <a:ext cx="5112568" cy="12961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    В </a:t>
            </a:r>
            <a:r>
              <a:rPr lang="ru-RU" sz="2000" dirty="0"/>
              <a:t>немецкой литературе </a:t>
            </a:r>
            <a:r>
              <a:rPr lang="ru-RU" sz="2000" dirty="0" smtClean="0"/>
              <a:t>получил название</a:t>
            </a:r>
            <a:r>
              <a:rPr lang="ru-RU" sz="2000" dirty="0"/>
              <a:t> Флоренции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на </a:t>
            </a:r>
            <a:r>
              <a:rPr lang="ru-RU" sz="2000" dirty="0"/>
              <a:t>Эльбе 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23728" y="0"/>
            <a:ext cx="493305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640080" marR="0" lvl="0" indent="-4572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ru-RU" sz="72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Дрезден</a:t>
            </a:r>
            <a:endParaRPr kumimoji="0" lang="ru-RU" sz="7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720" y="1484784"/>
            <a:ext cx="507628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2564904"/>
            <a:ext cx="5231904" cy="413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0" y="980728"/>
            <a:ext cx="8820472" cy="2376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2000" dirty="0"/>
              <a:t> </a:t>
            </a:r>
            <a:r>
              <a:rPr lang="ru-RU" sz="2000" dirty="0" smtClean="0"/>
              <a:t>Важный </a:t>
            </a:r>
            <a:r>
              <a:rPr lang="ru-RU" sz="2000" dirty="0"/>
              <a:t>административный центр, столица федеральной земли Бранденбург. Он является летней резиденции прусской правящей династии Гогенцоллернов. Уникальный чарующий ландшафт образуют реки Шпрее, </a:t>
            </a:r>
            <a:r>
              <a:rPr lang="ru-RU" sz="2000" dirty="0" err="1"/>
              <a:t>Хафель</a:t>
            </a:r>
            <a:r>
              <a:rPr lang="ru-RU" sz="2000" dirty="0"/>
              <a:t> и целая система озер. Вокруг Потсдама находится сорок дворцов, павильонов и громадный садово-парковый комплекс. 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0"/>
            <a:ext cx="4536504" cy="1143000"/>
          </a:xfrm>
        </p:spPr>
        <p:txBody>
          <a:bodyPr/>
          <a:lstStyle/>
          <a:p>
            <a:pPr>
              <a:buNone/>
            </a:pPr>
            <a:r>
              <a:rPr lang="ru-RU" sz="7200" dirty="0" smtClean="0"/>
              <a:t>Потсдам</a:t>
            </a:r>
            <a:endParaRPr lang="ru-RU" sz="7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081" y="2968575"/>
            <a:ext cx="3670200" cy="370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852936"/>
            <a:ext cx="6084168" cy="327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91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908720"/>
            <a:ext cx="8820472" cy="22322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       Это </a:t>
            </a:r>
            <a:r>
              <a:rPr lang="ru-RU" sz="2000" dirty="0"/>
              <a:t>и блестящий центр развлечений и удовольствий, место шоппинга в лучших магазинах Германии. Пешеходные зоны, торговые аркады, специализированные магазины с атмосферой доброго старого времени, лавочки букинистов и антикваров вместе с бесчисленными кафе и бистро под открытым небом превращают отдых в истинное </a:t>
            </a:r>
            <a:r>
              <a:rPr lang="ru-RU" sz="2000" dirty="0" smtClean="0"/>
              <a:t>удовольствие.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5572924" cy="1143000"/>
          </a:xfrm>
        </p:spPr>
        <p:txBody>
          <a:bodyPr/>
          <a:lstStyle/>
          <a:p>
            <a:pPr>
              <a:buNone/>
            </a:pPr>
            <a:r>
              <a:rPr lang="ru-RU" sz="7200" dirty="0" smtClean="0"/>
              <a:t>Франкфурт</a:t>
            </a:r>
            <a:endParaRPr lang="ru-RU" sz="72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4396"/>
            <a:ext cx="3964316" cy="379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2566">
            <a:off x="4063534" y="2925329"/>
            <a:ext cx="4891677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88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6712"/>
            <a:ext cx="9191531" cy="13048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dirty="0" smtClean="0"/>
              <a:t>           Рейхстаг Место, где была поставлена точка в Великой Отечественной войне, а также один из главных туристических аттракционов Берлина.</a:t>
            </a:r>
            <a:endParaRPr lang="ru-RU" sz="1800" dirty="0"/>
          </a:p>
        </p:txBody>
      </p:sp>
      <p:pic>
        <p:nvPicPr>
          <p:cNvPr id="4" name="Содержимое 3" descr="4dd24f9d4c3bc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051720" y="0"/>
            <a:ext cx="352839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Рейхстаг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520623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Именно в этом месте была обустроена пещера, ставшая прообразом современных цветомузыкальных шоу.</a:t>
            </a:r>
            <a:endParaRPr lang="ru-RU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518554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779912" y="0"/>
            <a:ext cx="418780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endParaRPr kumimoji="0" lang="ru-RU" sz="7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1560" y="0"/>
            <a:ext cx="6804248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Замок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noProof="0" dirty="0" err="1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Линдерхоф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649" y="908720"/>
            <a:ext cx="8539351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2000" dirty="0" smtClean="0"/>
              <a:t>Площадь, названная в честь русского царя Александра I.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556792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260648"/>
            <a:ext cx="590465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Александрплатц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1056" y="692696"/>
            <a:ext cx="9505056" cy="114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200" dirty="0" smtClean="0"/>
              <a:t>Символ не только разделения и объединения двух Германий, но и перелома в Холодной войне. Несколько фрагментов стены сохранились в качестве памятника о тех временах, когда восточным немцам не разрешалось убегать на запад, а они всё равно это делали.</a:t>
            </a:r>
            <a:endParaRPr lang="ru-RU" sz="2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276873"/>
            <a:ext cx="8132176" cy="458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15616" y="0"/>
            <a:ext cx="5976664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Берлинская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стена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9576" y="260648"/>
            <a:ext cx="9613576" cy="15841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 </a:t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2000" dirty="0" smtClean="0"/>
              <a:t>Мощное здание Берлинского собора среди зданий Музейного острова легко узнать по 85-метровому куполу. В годы Второй мировой этот купол был сильно поврежден.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043608" y="0"/>
            <a:ext cx="604867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Берлинский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собор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48464" cy="27363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sz="2000" dirty="0" smtClean="0"/>
              <a:t>В </a:t>
            </a:r>
            <a:r>
              <a:rPr lang="ru-RU" sz="2000" dirty="0"/>
              <a:t>Германии существует </a:t>
            </a:r>
            <a:r>
              <a:rPr lang="ru-RU" sz="2000" dirty="0" smtClean="0"/>
              <a:t>множество достопримечательностей </a:t>
            </a:r>
            <a:r>
              <a:rPr lang="ru-RU" sz="2000" dirty="0"/>
              <a:t>и памятников многовековой культуры: замков и дворцов, церквей и монастырей, древних городов с их крепостными стенами, воротами и башнями, со старыми домами буржуа в полных романтики улочках.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140968"/>
            <a:ext cx="5040560" cy="352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68378"/>
            <a:ext cx="4248472" cy="3189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628800"/>
            <a:ext cx="3816424" cy="2865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44824"/>
            <a:ext cx="3024336" cy="1944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82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1096" y="765076"/>
            <a:ext cx="9865096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Берлинская 368-метровая телебашня признана четвертой по высоте башней Европы. И сегодня этот символ столицы Германии.</a:t>
            </a:r>
            <a:endParaRPr lang="ru-RU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99592" y="0"/>
            <a:ext cx="51845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Телебашня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424936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Главный туристический центр в Берлине, в котором находятся сразу пять крупных музеев.</a:t>
            </a: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1700808"/>
            <a:ext cx="9154779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051720" y="0"/>
            <a:ext cx="352839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403648" y="0"/>
            <a:ext cx="5680248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Музейный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остров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476672"/>
            <a:ext cx="9429343" cy="15121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На Потсдамской площади круглые сутки кипит жизнь. Это одно из самых оживленных мест города, со всех сторон окруженное высотками и небоскребами из стекла.</a:t>
            </a: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67544" y="0"/>
            <a:ext cx="748883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Потсдамская площадь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676456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Колонна Победы высится в центре парка </a:t>
            </a:r>
            <a:r>
              <a:rPr lang="ru-RU" sz="2000" dirty="0" err="1" smtClean="0"/>
              <a:t>Тиргартен</a:t>
            </a:r>
            <a:r>
              <a:rPr lang="ru-RU" sz="2000" dirty="0" smtClean="0"/>
              <a:t> на площади Большой звезды. Это один из старейших памятников Берлина, установленный в 1873 году</a:t>
            </a:r>
            <a:endParaRPr lang="ru-RU" sz="2000" dirty="0"/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83568" y="0"/>
            <a:ext cx="626469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Колонна Победы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9024" y="548680"/>
            <a:ext cx="87849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    </a:t>
            </a:r>
            <a:r>
              <a:rPr lang="ru-RU" sz="2000" dirty="0" smtClean="0"/>
              <a:t>После ковровых бомбардировок в 1945-м от собора осталась лишь груда камней. Восстановили церковь уже в 2005 году.</a:t>
            </a:r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115616" y="0"/>
            <a:ext cx="51845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ru-RU" sz="44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Ф</a:t>
            </a:r>
            <a:r>
              <a:rPr kumimoji="0" lang="ru-RU" sz="4400" b="1" i="0" u="none" strike="noStrike" kern="1200" cap="none" spc="0" normalizeH="0" noProof="0" dirty="0" err="1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рауэнкирхе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12968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В Цвингере сложно признать образец немецкой архитектуры. Барочные дворцы и почти </a:t>
            </a:r>
            <a:r>
              <a:rPr lang="ru-RU" sz="2000" dirty="0" err="1" smtClean="0"/>
              <a:t>версалевские</a:t>
            </a:r>
            <a:r>
              <a:rPr lang="ru-RU" sz="2000" dirty="0" smtClean="0"/>
              <a:t> газоны.</a:t>
            </a:r>
            <a:endParaRPr lang="ru-RU" sz="2000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39552" y="0"/>
            <a:ext cx="51845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ru-RU" sz="44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Цвингер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361" y="692696"/>
            <a:ext cx="6512511" cy="114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Здесь хранятся «Сикстинская Мадонна» Рафаэля и «Шоколадница» </a:t>
            </a:r>
            <a:r>
              <a:rPr lang="ru-RU" sz="2000" dirty="0" err="1" smtClean="0"/>
              <a:t>Жана-Этьена</a:t>
            </a:r>
            <a:r>
              <a:rPr lang="ru-RU" sz="2000" dirty="0" smtClean="0"/>
              <a:t> </a:t>
            </a:r>
            <a:r>
              <a:rPr lang="ru-RU" sz="2000" dirty="0" err="1" smtClean="0"/>
              <a:t>Лиотара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784887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Дрезденская галерея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032" y="476672"/>
            <a:ext cx="9289032" cy="144016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Не действующий ныне Немецкий собор, гармонично вписанный в архитектуру площади </a:t>
            </a:r>
            <a:r>
              <a:rPr lang="ru-RU" sz="2000" dirty="0" err="1" smtClean="0"/>
              <a:t>Жандарменмаркт</a:t>
            </a:r>
            <a:r>
              <a:rPr lang="ru-RU" sz="2000" dirty="0" smtClean="0"/>
              <a:t>, был построен в начале XVIII века.</a:t>
            </a:r>
            <a:endParaRPr lang="ru-RU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0"/>
            <a:ext cx="5832648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Немецкий собор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729" y="620688"/>
            <a:ext cx="8781271" cy="114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200" dirty="0" smtClean="0"/>
              <a:t>Каменный лабиринт, состоящий из 2711 бетонных плит разной высоты. Найти выход из этого каменного леса довольно сложно.</a:t>
            </a:r>
            <a:endParaRPr lang="ru-RU" sz="22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001000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Памятник жертвам Холокоста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548680"/>
            <a:ext cx="9540552" cy="1143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Главный аквариум Берлина, установленный русским архитектором.</a:t>
            </a:r>
            <a:endParaRPr lang="ru-RU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50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99592" y="0"/>
            <a:ext cx="51845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lang="ru-RU" sz="44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Аквариум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780928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96752"/>
            <a:ext cx="3600400" cy="269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2195736" y="0"/>
            <a:ext cx="3740711" cy="505497"/>
          </a:xfrm>
        </p:spPr>
        <p:txBody>
          <a:bodyPr/>
          <a:lstStyle/>
          <a:p>
            <a:pPr>
              <a:buNone/>
            </a:pPr>
            <a:r>
              <a:rPr lang="ru-RU" sz="7200" dirty="0" smtClean="0"/>
              <a:t>Берлин</a:t>
            </a:r>
            <a:endParaRPr lang="ru-RU" sz="7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103440" y="1196752"/>
            <a:ext cx="49330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Столица Германии, самый крупный и самый населённый город  Германии. Берлин — второй по населению (после Лондона) и пятый по площади город Евросоюза.</a:t>
            </a:r>
            <a:endParaRPr lang="ru-RU" sz="20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72000" y="-315416"/>
            <a:ext cx="4098859" cy="24482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8316416" y="332656"/>
            <a:ext cx="4098859" cy="24482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rmAutofit fontScale="97500"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tabLst/>
              <a:defRPr/>
            </a:pPr>
            <a:endParaRPr kumimoji="0" lang="ru-RU" sz="46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860032" y="2420888"/>
            <a:ext cx="4098859" cy="24482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indent="-320040" algn="r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</a:pPr>
            <a:r>
              <a:rPr lang="ru-RU" sz="2000" dirty="0" smtClean="0"/>
              <a:t>Сегодня Берлин является мировым культурным центром. Это — крупный европейский транспортный узел и один из самых посещаемых городов на континенте. Университеты, исследовательские институты и музеи Берлина известны во всем мире. В городе живут и работают художники, дипломаты и иммигранты со всех уголков планеты.</a:t>
            </a:r>
          </a:p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851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5032" y="548680"/>
            <a:ext cx="9289032" cy="114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1400" dirty="0" smtClean="0"/>
              <a:t> </a:t>
            </a:r>
            <a:br>
              <a:rPr lang="ru-RU" sz="1400" dirty="0" smtClean="0"/>
            </a:br>
            <a:r>
              <a:rPr lang="ru-RU" sz="2200" dirty="0" smtClean="0"/>
              <a:t>Одна из старейших церквей Берлина </a:t>
            </a:r>
            <a:r>
              <a:rPr lang="ru-RU" sz="2200" dirty="0" err="1" smtClean="0"/>
              <a:t>Мариенкирхе</a:t>
            </a:r>
            <a:r>
              <a:rPr lang="ru-RU" sz="2200" dirty="0" smtClean="0"/>
              <a:t> была построена в XIII веке. И по счастливой случайности она почти не пострадала во время </a:t>
            </a:r>
            <a:r>
              <a:rPr lang="ru-RU" sz="2200" dirty="0" err="1" smtClean="0"/>
              <a:t>авианалетов</a:t>
            </a:r>
            <a:r>
              <a:rPr lang="ru-RU" sz="2200" dirty="0" smtClean="0"/>
              <a:t> Второй мировой войны.</a:t>
            </a:r>
            <a:endParaRPr lang="ru-RU" sz="22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0"/>
            <a:ext cx="51845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4400" b="1" i="0" u="none" strike="noStrike" kern="1200" cap="none" spc="0" normalizeH="0" noProof="0" dirty="0" err="1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Мариенкирхе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323327" cy="114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Один из самых красивых замков Европы - </a:t>
            </a:r>
            <a:r>
              <a:rPr lang="ru-RU" sz="2000" dirty="0" err="1" smtClean="0"/>
              <a:t>Нойшванштайн</a:t>
            </a:r>
            <a:r>
              <a:rPr lang="ru-RU" sz="2000" dirty="0" smtClean="0"/>
              <a:t> – сегодня входит в списки наиболее фотографируемых замков мира.</a:t>
            </a:r>
            <a:endParaRPr lang="ru-RU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" y="1700808"/>
            <a:ext cx="9154779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972616" y="0"/>
            <a:ext cx="8568952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Замок </a:t>
            </a:r>
            <a:r>
              <a:rPr lang="ru-RU" sz="4400" b="1" dirty="0" err="1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Нойшванштайн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620688"/>
            <a:ext cx="9612560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Памятник Фридриху Августу II Сильному – саксонскому правителю и королю Польши.</a:t>
            </a:r>
            <a:endParaRPr lang="ru-RU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706880"/>
            <a:ext cx="9144000" cy="515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35696" y="0"/>
            <a:ext cx="518457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lang="ru-RU" sz="4400" b="1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Золотой всадник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70263"/>
            <a:ext cx="8676456" cy="488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476672"/>
            <a:ext cx="9181528" cy="194421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200" dirty="0" smtClean="0"/>
              <a:t>Невероятно романтичный замок на озере, чьи стены буквально вырастают из </a:t>
            </a:r>
            <a:r>
              <a:rPr lang="ru-RU" sz="2200" dirty="0" err="1" smtClean="0"/>
              <a:t>воды.Свое</a:t>
            </a:r>
            <a:r>
              <a:rPr lang="ru-RU" sz="2200" dirty="0" smtClean="0"/>
              <a:t> второе название – «водяной замок» – </a:t>
            </a:r>
            <a:r>
              <a:rPr lang="ru-RU" sz="2200" dirty="0" err="1" smtClean="0"/>
              <a:t>Меспельбрунн</a:t>
            </a:r>
            <a:r>
              <a:rPr lang="ru-RU" sz="2200" dirty="0" smtClean="0"/>
              <a:t> получил из-за своего интересного расположения. Он стоит в центре пруда, где, если присмотреться, можно увидеть проплывающих рыб.</a:t>
            </a:r>
            <a:endParaRPr lang="ru-RU" sz="2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7776864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Замок </a:t>
            </a:r>
            <a:r>
              <a:rPr kumimoji="0" lang="ru-RU" sz="4400" b="1" i="0" u="none" strike="noStrike" kern="1200" cap="none" spc="0" normalizeH="0" noProof="0" dirty="0" err="1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Меспельбрунн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548680"/>
            <a:ext cx="9468544" cy="11430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dirty="0" smtClean="0"/>
              <a:t>Берлинский ботанический сад – один из самых старых и больших садов Европы и мира.</a:t>
            </a:r>
            <a:endParaRPr lang="ru-RU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260648" y="0"/>
            <a:ext cx="8064896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</a:t>
            </a:r>
            <a:r>
              <a:rPr kumimoji="0" lang="ru-RU" sz="4400" b="1" i="0" u="none" strike="noStrike" kern="1200" cap="none" spc="0" normalizeH="0" noProof="0" dirty="0" smtClean="0">
                <a:ln>
                  <a:noFill/>
                </a:ln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Ботанический сад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tx1"/>
                  </a:gs>
                  <a:gs pos="40000">
                    <a:schemeClr val="tx1">
                      <a:lumMod val="75000"/>
                      <a:lumOff val="25000"/>
                    </a:schemeClr>
                  </a:gs>
                  <a:gs pos="100000">
                    <a:schemeClr val="tx2">
                      <a:alpha val="65000"/>
                    </a:scheme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96752"/>
            <a:ext cx="6512511" cy="1143000"/>
          </a:xfrm>
        </p:spPr>
        <p:txBody>
          <a:bodyPr/>
          <a:lstStyle/>
          <a:p>
            <a:pPr>
              <a:buNone/>
            </a:pPr>
            <a:r>
              <a:rPr lang="ru-RU" sz="4800" dirty="0" smtClean="0"/>
              <a:t>Река </a:t>
            </a:r>
            <a:r>
              <a:rPr lang="ru-RU" sz="4800" dirty="0"/>
              <a:t>Э</a:t>
            </a:r>
            <a:r>
              <a:rPr lang="ru-RU" sz="4800" dirty="0" smtClean="0"/>
              <a:t>льба</a:t>
            </a:r>
            <a:endParaRPr lang="ru-RU" sz="4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3888" y="2924944"/>
            <a:ext cx="5468944" cy="35424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84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581128"/>
            <a:ext cx="8003232" cy="1015224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5300" dirty="0"/>
              <a:t>Река Рейн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20888"/>
            <a:ext cx="5538192" cy="415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88640"/>
            <a:ext cx="5593804" cy="332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31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8784976" cy="558924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dirty="0" smtClean="0"/>
              <a:t>   Бранденбургские ворота 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sz="2000" dirty="0" smtClean="0"/>
              <a:t>Наряду с Рейхстагом и Берлинской стеной, эти ворота – важный исторический объект. Им уже больше 200 лет. Когда-то старый Берлин был окружён стеной с 18-ю воротами, но до нашего времени дожили лишь одни ворота - вот эти.</a:t>
            </a:r>
            <a:endParaRPr lang="ru-RU" sz="2000" dirty="0"/>
          </a:p>
        </p:txBody>
      </p:sp>
      <p:pic>
        <p:nvPicPr>
          <p:cNvPr id="4" name="Содержимое 3" descr="4f7d71b0688f3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395536" y="2091957"/>
            <a:ext cx="8460432" cy="4766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0"/>
            <a:ext cx="9144000" cy="114300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5300" dirty="0" smtClean="0"/>
              <a:t>Дворец </a:t>
            </a:r>
            <a:r>
              <a:rPr lang="ru-RU" sz="5300" dirty="0" err="1" smtClean="0"/>
              <a:t>Шарлоттенбург</a:t>
            </a:r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2200" dirty="0" smtClean="0"/>
              <a:t>Самый красивый дворец Берлина после русской революции 1917 года стал оплотом белой эмиграции. Правда потом русские отсюда ушли.</a:t>
            </a:r>
            <a:endParaRPr lang="ru-RU" sz="22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700808"/>
            <a:ext cx="8782797" cy="4947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476672"/>
            <a:ext cx="3240360" cy="10081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7200" dirty="0" smtClean="0"/>
              <a:t>Кёльн</a:t>
            </a:r>
            <a:r>
              <a:rPr lang="ru-RU" sz="6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2492896"/>
            <a:ext cx="2628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Это уютный город с особой атмосферой, по которому приятно пройтись, зайти в ресторанчик и выпить пива. Его главные улицы, где сосредоточена торговая и деловая деятельность, превращены в пешеходные зоны.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1340768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   Крупнейший на Рейне образовательный центр и вторая после Мюнхена столица телеканалов, радио и прессы. </a:t>
            </a:r>
            <a:endParaRPr lang="ru-RU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943350" cy="3933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537959"/>
            <a:ext cx="4104456" cy="308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3744415" cy="158417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900" dirty="0" smtClean="0"/>
              <a:t>      Кёльнский </a:t>
            </a:r>
            <a:r>
              <a:rPr lang="ru-RU" sz="1900" dirty="0"/>
              <a:t>Собор, который уже многие столетия является символом города и самым известным архитектурным памятником Германии!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5980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2201" y="294760"/>
            <a:ext cx="23985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white"/>
                </a:solidFill>
              </a:rPr>
              <a:t>Вюрцбург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76946" y="256901"/>
            <a:ext cx="496705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КЕЛЬН – всемирно известная родина одеколона – кельнской воды и город искусства, занимающий по количеству галерей второе место в мире после Нью- Йорка. Кельн – карнавальная столица Германии, четвертый по величине город страны. Он был образован римскими легионерами более двух тысяч лет назад. В городе масса интересного. Среди особо знаменитых достопримечательностей: </a:t>
            </a:r>
            <a:r>
              <a:rPr lang="ru-RU" sz="2000" dirty="0" err="1"/>
              <a:t>Рейнгартен</a:t>
            </a:r>
            <a:r>
              <a:rPr lang="ru-RU" sz="2000" dirty="0"/>
              <a:t>, </a:t>
            </a:r>
            <a:r>
              <a:rPr lang="ru-RU" sz="2000" dirty="0" err="1"/>
              <a:t>Ратхаус</a:t>
            </a:r>
            <a:r>
              <a:rPr lang="ru-RU" sz="2000" dirty="0"/>
              <a:t>, Дворец римского наместника, Филармония, торговые улицы губернатора, гостиницы при </a:t>
            </a:r>
            <a:r>
              <a:rPr lang="ru-RU" sz="2000" dirty="0" err="1"/>
              <a:t>пивовареных</a:t>
            </a:r>
            <a:r>
              <a:rPr lang="ru-RU" sz="2000" dirty="0"/>
              <a:t> заводах. В Кельне ежегодно проводится карнавал. Он начинается всегда 11 ноября в 11 час. 11 мин. Это грандиозный праздник. Празднества открываются «Тремя безумными днями», предшествующему знаменитому розовому понедельнику.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3744416" cy="499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931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0"/>
            <a:ext cx="4187802" cy="1143000"/>
          </a:xfrm>
        </p:spPr>
        <p:txBody>
          <a:bodyPr/>
          <a:lstStyle/>
          <a:p>
            <a:pPr>
              <a:buNone/>
            </a:pPr>
            <a:r>
              <a:rPr lang="ru-RU" sz="7200" dirty="0" smtClean="0"/>
              <a:t>Бремен</a:t>
            </a:r>
            <a:endParaRPr lang="ru-RU" sz="7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000"/>
            <a:ext cx="2952328" cy="676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75856" y="1052736"/>
            <a:ext cx="5868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sz="2000" dirty="0" smtClean="0"/>
              <a:t>На площади возвышается 10-метровая скульптура Роланда — символ города и олицетворение его независимости. Имперский орёл на щите дает понять, что городское право восходит ко временам Карла Великого и Бремен подчиняется только императору и ни одному другому духовному или светскому правителю.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01007"/>
            <a:ext cx="4968552" cy="324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04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5317081" cy="125849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800" dirty="0" smtClean="0"/>
              <a:t>Бременские музыканты</a:t>
            </a:r>
            <a:endParaRPr lang="ru-RU" sz="4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7944" y="235968"/>
            <a:ext cx="4824536" cy="6432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23528" y="2276872"/>
            <a:ext cx="3388660" cy="2139518"/>
          </a:xfrm>
        </p:spPr>
        <p:txBody>
          <a:bodyPr>
            <a:noAutofit/>
          </a:bodyPr>
          <a:lstStyle/>
          <a:p>
            <a:r>
              <a:rPr lang="ru-RU" sz="2000" dirty="0"/>
              <a:t>Перед ратушей стоят и знаменитые «Бременские музыканты». Самая знаменитая в Бремене улица — </a:t>
            </a:r>
            <a:r>
              <a:rPr lang="ru-RU" sz="2000" dirty="0" err="1"/>
              <a:t>Бёттхерштрассе</a:t>
            </a:r>
            <a:r>
              <a:rPr lang="ru-RU" sz="2000" dirty="0"/>
              <a:t> — длиною в 100 метров состоит всего из 7 домов. В зданиях XVI века, которые сами по себе являются памятниками архитектуры, расположились </a:t>
            </a:r>
            <a:r>
              <a:rPr lang="ru-RU" sz="2000" dirty="0" err="1"/>
              <a:t>звонарниц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4523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1333</TotalTime>
  <Words>535</Words>
  <Application>Microsoft Office PowerPoint</Application>
  <PresentationFormat>Экран (4:3)</PresentationFormat>
  <Paragraphs>72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Воздушный поток</vt:lpstr>
      <vt:lpstr>Интересные места  Германии</vt:lpstr>
      <vt:lpstr>Презентация PowerPoint</vt:lpstr>
      <vt:lpstr>Берлин</vt:lpstr>
      <vt:lpstr>   Бранденбургские ворота  Наряду с Рейхстагом и Берлинской стеной, эти ворота – важный исторический объект. Им уже больше 200 лет. Когда-то старый Берлин был окружён стеной с 18-ю воротами, но до нашего времени дожили лишь одни ворота - вот эти.</vt:lpstr>
      <vt:lpstr>Дворец Шарлоттенбург Самый красивый дворец Берлина после русской революции 1917 года стал оплотом белой эмиграции. Правда потом русские отсюда ушли.</vt:lpstr>
      <vt:lpstr>Кёльн  </vt:lpstr>
      <vt:lpstr>Презентация PowerPoint</vt:lpstr>
      <vt:lpstr>Бремен</vt:lpstr>
      <vt:lpstr>Бременские музыканты</vt:lpstr>
      <vt:lpstr>Бамберг</vt:lpstr>
      <vt:lpstr> МЮНХЕН</vt:lpstr>
      <vt:lpstr>     В немецкой литературе получил название Флоренции  на Эльбе .</vt:lpstr>
      <vt:lpstr>Потсдам</vt:lpstr>
      <vt:lpstr>Франкфурт</vt:lpstr>
      <vt:lpstr>           Рейхстаг Место, где была поставлена точка в Великой Отечественной войне, а также один из главных туристических аттракционов Берлина.</vt:lpstr>
      <vt:lpstr>Именно в этом месте была обустроена пещера, ставшая прообразом современных цветомузыкальных шоу.</vt:lpstr>
      <vt:lpstr>  Площадь, названная в честь русского царя Александра I.</vt:lpstr>
      <vt:lpstr> Символ не только разделения и объединения двух Германий, но и перелома в Холодной войне. Несколько фрагментов стены сохранились в качестве памятника о тех временах, когда восточным немцам не разрешалось убегать на запад, а они всё равно это делали.</vt:lpstr>
      <vt:lpstr>     Мощное здание Берлинского собора среди зданий Музейного острова легко узнать по 85-метровому куполу. В годы Второй мировой этот купол был сильно поврежден.</vt:lpstr>
      <vt:lpstr> Берлинская 368-метровая телебашня признана четвертой по высоте башней Европы. И сегодня этот символ столицы Германии.</vt:lpstr>
      <vt:lpstr> Главный туристический центр в Берлине, в котором находятся сразу пять крупных музеев.</vt:lpstr>
      <vt:lpstr> На Потсдамской площади круглые сутки кипит жизнь. Это одно из самых оживленных мест города, со всех сторон окруженное высотками и небоскребами из стекла.</vt:lpstr>
      <vt:lpstr>Колонна Победы высится в центре парка Тиргартен на площади Большой звезды. Это один из старейших памятников Берлина, установленный в 1873 году</vt:lpstr>
      <vt:lpstr>Презентация PowerPoint</vt:lpstr>
      <vt:lpstr> В Цвингере сложно признать образец немецкой архитектуры. Барочные дворцы и почти версалевские газоны.</vt:lpstr>
      <vt:lpstr> Здесь хранятся «Сикстинская Мадонна» Рафаэля и «Шоколадница» Жана-Этьена Лиотара.</vt:lpstr>
      <vt:lpstr> Не действующий ныне Немецкий собор, гармонично вписанный в архитектуру площади Жандарменмаркт, был построен в начале XVIII века.</vt:lpstr>
      <vt:lpstr> Каменный лабиринт, состоящий из 2711 бетонных плит разной высоты. Найти выход из этого каменного леса довольно сложно.</vt:lpstr>
      <vt:lpstr> Главный аквариум Берлина, установленный русским архитектором.</vt:lpstr>
      <vt:lpstr>  Одна из старейших церквей Берлина Мариенкирхе была построена в XIII веке. И по счастливой случайности она почти не пострадала во время авианалетов Второй мировой войны.</vt:lpstr>
      <vt:lpstr> Один из самых красивых замков Европы - Нойшванштайн – сегодня входит в списки наиболее фотографируемых замков мира.</vt:lpstr>
      <vt:lpstr> Памятник Фридриху Августу II Сильному – саксонскому правителю и королю Польши.</vt:lpstr>
      <vt:lpstr> Невероятно романтичный замок на озере, чьи стены буквально вырастают из воды.Свое второе название – «водяной замок» – Меспельбрунн получил из-за своего интересного расположения. Он стоит в центре пруда, где, если присмотреться, можно увидеть проплывающих рыб.</vt:lpstr>
      <vt:lpstr> Берлинский ботанический сад – один из самых старых и больших садов Европы и мира.</vt:lpstr>
      <vt:lpstr>Река Эльба</vt:lpstr>
      <vt:lpstr>Река Рейн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Sitten und Bräuche in Deutschland</dc:title>
  <dc:creator>настя</dc:creator>
  <cp:lastModifiedBy>Tanja</cp:lastModifiedBy>
  <cp:revision>131</cp:revision>
  <dcterms:created xsi:type="dcterms:W3CDTF">2012-02-08T15:49:29Z</dcterms:created>
  <dcterms:modified xsi:type="dcterms:W3CDTF">2018-01-27T09:40:23Z</dcterms:modified>
</cp:coreProperties>
</file>