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60" r:id="rId4"/>
    <p:sldId id="261" r:id="rId5"/>
    <p:sldId id="262" r:id="rId6"/>
    <p:sldId id="266" r:id="rId7"/>
    <p:sldId id="265" r:id="rId8"/>
    <p:sldId id="271" r:id="rId9"/>
    <p:sldId id="268" r:id="rId10"/>
    <p:sldId id="269" r:id="rId11"/>
    <p:sldId id="272" r:id="rId12"/>
    <p:sldId id="267" r:id="rId13"/>
    <p:sldId id="27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CB4AE9B-D20D-4540-9092-E4C60DFCDF12}" type="datetimeFigureOut">
              <a:rPr lang="ru-RU" smtClean="0"/>
              <a:t>25.01.2018</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7D87D94-893A-4F04-ACFD-24B2FD792C05}"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B4AE9B-D20D-4540-9092-E4C60DFCDF12}"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87D94-893A-4F04-ACFD-24B2FD792C05}"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B4AE9B-D20D-4540-9092-E4C60DFCDF12}"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87D94-893A-4F04-ACFD-24B2FD792C05}"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B4AE9B-D20D-4540-9092-E4C60DFCDF12}"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87D94-893A-4F04-ACFD-24B2FD792C05}"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B4AE9B-D20D-4540-9092-E4C60DFCDF12}" type="datetimeFigureOut">
              <a:rPr lang="ru-RU" smtClean="0"/>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87D94-893A-4F04-ACFD-24B2FD792C05}"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B4AE9B-D20D-4540-9092-E4C60DFCDF12}" type="datetimeFigureOut">
              <a:rPr lang="ru-RU" smtClean="0"/>
              <a:t>25.01.2018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D87D94-893A-4F04-ACFD-24B2FD792C05}"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CB4AE9B-D20D-4540-9092-E4C60DFCDF12}" type="datetimeFigureOut">
              <a:rPr lang="ru-RU" smtClean="0"/>
              <a:t>25.01.2018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D87D94-893A-4F04-ACFD-24B2FD792C05}"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CB4AE9B-D20D-4540-9092-E4C60DFCDF12}" type="datetimeFigureOut">
              <a:rPr lang="ru-RU" smtClean="0"/>
              <a:t>25.01.2018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D87D94-893A-4F04-ACFD-24B2FD792C05}"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4AE9B-D20D-4540-9092-E4C60DFCDF12}" type="datetimeFigureOut">
              <a:rPr lang="ru-RU" smtClean="0"/>
              <a:t>25.01.2018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D87D94-893A-4F04-ACFD-24B2FD792C05}"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B4AE9B-D20D-4540-9092-E4C60DFCDF12}" type="datetimeFigureOut">
              <a:rPr lang="ru-RU" smtClean="0"/>
              <a:t>25.01.2018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D87D94-893A-4F04-ACFD-24B2FD792C05}"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B4AE9B-D20D-4540-9092-E4C60DFCDF12}" type="datetimeFigureOut">
              <a:rPr lang="ru-RU" smtClean="0"/>
              <a:t>25.01.2018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D87D94-893A-4F04-ACFD-24B2FD792C05}"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CB4AE9B-D20D-4540-9092-E4C60DFCDF12}" type="datetimeFigureOut">
              <a:rPr lang="ru-RU" smtClean="0"/>
              <a:t>25.01.2018</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7D87D94-893A-4F04-ACFD-24B2FD792C0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de-DE" sz="6600" dirty="0" smtClean="0">
                <a:effectLst/>
              </a:rPr>
              <a:t/>
            </a:r>
            <a:br>
              <a:rPr lang="de-DE" sz="6600" dirty="0" smtClean="0">
                <a:effectLst/>
              </a:rPr>
            </a:br>
            <a:r>
              <a:rPr lang="de-DE" sz="6600" dirty="0">
                <a:effectLst/>
              </a:rPr>
              <a:t/>
            </a:r>
            <a:br>
              <a:rPr lang="de-DE" sz="6600" dirty="0">
                <a:effectLst/>
              </a:rPr>
            </a:br>
            <a:r>
              <a:rPr lang="de-DE" sz="6600" dirty="0" smtClean="0">
                <a:effectLst/>
              </a:rPr>
              <a:t/>
            </a:r>
            <a:br>
              <a:rPr lang="de-DE" sz="6600" dirty="0" smtClean="0">
                <a:effectLst/>
              </a:rPr>
            </a:br>
            <a:r>
              <a:rPr lang="de-DE" sz="6600" dirty="0">
                <a:effectLst/>
              </a:rPr>
              <a:t/>
            </a:r>
            <a:br>
              <a:rPr lang="de-DE" sz="6600" dirty="0">
                <a:effectLst/>
              </a:rPr>
            </a:br>
            <a:r>
              <a:rPr lang="de-DE" sz="7200" dirty="0" smtClean="0">
                <a:effectLst/>
              </a:rPr>
              <a:t>Thomas Mann</a:t>
            </a:r>
            <a:endParaRPr lang="ru-RU" sz="6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663" y="3643211"/>
            <a:ext cx="5885687" cy="2190750"/>
          </a:xfrm>
          <a:prstGeom prst="rect">
            <a:avLst/>
          </a:prstGeom>
        </p:spPr>
      </p:pic>
      <p:sp>
        <p:nvSpPr>
          <p:cNvPr id="5" name="TextBox 4"/>
          <p:cNvSpPr txBox="1"/>
          <p:nvPr/>
        </p:nvSpPr>
        <p:spPr>
          <a:xfrm>
            <a:off x="7164288" y="5949280"/>
            <a:ext cx="1368152" cy="369332"/>
          </a:xfrm>
          <a:prstGeom prst="rect">
            <a:avLst/>
          </a:prstGeom>
          <a:noFill/>
        </p:spPr>
        <p:txBody>
          <a:bodyPr wrap="square" rtlCol="0">
            <a:spAutoFit/>
          </a:bodyPr>
          <a:lstStyle/>
          <a:p>
            <a:r>
              <a:rPr lang="de-DE" dirty="0" smtClean="0"/>
              <a:t>K. </a:t>
            </a:r>
            <a:r>
              <a:rPr lang="de-DE" dirty="0" err="1" smtClean="0"/>
              <a:t>Jaraz</a:t>
            </a:r>
            <a:r>
              <a:rPr lang="de-DE" dirty="0" smtClean="0"/>
              <a:t>  </a:t>
            </a:r>
            <a:endParaRPr lang="ru-RU" dirty="0"/>
          </a:p>
        </p:txBody>
      </p:sp>
    </p:spTree>
    <p:extLst>
      <p:ext uri="{BB962C8B-B14F-4D97-AF65-F5344CB8AC3E}">
        <p14:creationId xmlns:p14="http://schemas.microsoft.com/office/powerpoint/2010/main" val="1866551493"/>
      </p:ext>
    </p:extLst>
  </p:cSld>
  <p:clrMapOvr>
    <a:masterClrMapping/>
  </p:clrMapOvr>
  <mc:AlternateContent xmlns:mc="http://schemas.openxmlformats.org/markup-compatibility/2006" xmlns:p14="http://schemas.microsoft.com/office/powerpoint/2010/main">
    <mc:Choice Requires="p14">
      <p:transition spd="slow" p14:dur="3000" advTm="6000">
        <p:fad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par>
                          <p:cTn id="12" fill="hold">
                            <p:stCondLst>
                              <p:cond delay="6000"/>
                            </p:stCondLst>
                            <p:childTnLst>
                              <p:par>
                                <p:cTn id="13" presetID="1" presetClass="entr" presetSubtype="0" fill="hold" grpId="0" nodeType="afterEffect">
                                  <p:stCondLst>
                                    <p:cond delay="0"/>
                                  </p:stCondLst>
                                  <p:childTnLst>
                                    <p:set>
                                      <p:cBhvr>
                                        <p:cTn id="14"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2200" dirty="0" smtClean="0"/>
              <a:t>1949 </a:t>
            </a:r>
            <a:r>
              <a:rPr lang="de-DE" sz="2200" dirty="0"/>
              <a:t>hatte Thomas Mann anlässlich der </a:t>
            </a:r>
            <a:r>
              <a:rPr lang="de-DE" sz="2200" dirty="0" smtClean="0"/>
              <a:t>Feiern</a:t>
            </a:r>
            <a:br>
              <a:rPr lang="de-DE" sz="2200" dirty="0" smtClean="0"/>
            </a:br>
            <a:r>
              <a:rPr lang="de-DE" sz="2200" dirty="0" smtClean="0"/>
              <a:t> </a:t>
            </a:r>
            <a:r>
              <a:rPr lang="de-DE" sz="2200" dirty="0"/>
              <a:t>zu Goethes 200. Geburtstag Deutschland einen Besuch abgestattet. Er besuchte Frankfurt am Main und </a:t>
            </a:r>
            <a:r>
              <a:rPr lang="de-DE" sz="2200" dirty="0" smtClean="0"/>
              <a:t>Weimar.</a:t>
            </a:r>
            <a:endParaRPr lang="ru-RU" sz="22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9632" y="2109782"/>
            <a:ext cx="2901721" cy="4168180"/>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04048" y="2070565"/>
            <a:ext cx="2863071" cy="4203383"/>
          </a:xfrm>
        </p:spPr>
      </p:pic>
      <p:sp>
        <p:nvSpPr>
          <p:cNvPr id="7" name="Прямоугольник 6"/>
          <p:cNvSpPr/>
          <p:nvPr/>
        </p:nvSpPr>
        <p:spPr>
          <a:xfrm>
            <a:off x="1547664" y="6277962"/>
            <a:ext cx="6120680" cy="369332"/>
          </a:xfrm>
          <a:prstGeom prst="rect">
            <a:avLst/>
          </a:prstGeom>
        </p:spPr>
        <p:txBody>
          <a:bodyPr wrap="square">
            <a:spAutoFit/>
          </a:bodyPr>
          <a:lstStyle/>
          <a:p>
            <a:r>
              <a:rPr lang="de-DE" dirty="0" smtClean="0"/>
              <a:t>Mann beim Besuch in Weimar, 31. Juli und 1. August 1949</a:t>
            </a:r>
            <a:endParaRPr lang="ru-RU" dirty="0"/>
          </a:p>
        </p:txBody>
      </p:sp>
    </p:spTree>
    <p:extLst>
      <p:ext uri="{BB962C8B-B14F-4D97-AF65-F5344CB8AC3E}">
        <p14:creationId xmlns:p14="http://schemas.microsoft.com/office/powerpoint/2010/main" val="253073856"/>
      </p:ext>
    </p:extLst>
  </p:cSld>
  <p:clrMapOvr>
    <a:masterClrMapping/>
  </p:clrMapOvr>
  <mc:AlternateContent xmlns:mc="http://schemas.openxmlformats.org/markup-compatibility/2006" xmlns:p14="http://schemas.microsoft.com/office/powerpoint/2010/main">
    <mc:Choice Requires="p14">
      <p:transition spd="slow" p14:dur="3000" advTm="12000">
        <p:fade/>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4000"/>
                                        <p:tgtEl>
                                          <p:spTgt spid="6"/>
                                        </p:tgtEl>
                                      </p:cBhvr>
                                    </p:animEffect>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par>
                          <p:cTn id="15" fill="hold">
                            <p:stCondLst>
                              <p:cond delay="6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907" y="548680"/>
            <a:ext cx="4572150" cy="1147734"/>
          </a:xfrm>
        </p:spPr>
        <p:txBody>
          <a:bodyPr/>
          <a:lstStyle/>
          <a:p>
            <a:r>
              <a:rPr lang="de-DE" sz="4000" dirty="0" smtClean="0"/>
              <a:t>Werke</a:t>
            </a:r>
            <a:endParaRPr lang="ru-RU" sz="4000" dirty="0"/>
          </a:p>
        </p:txBody>
      </p:sp>
      <p:sp>
        <p:nvSpPr>
          <p:cNvPr id="3" name="Прямоугольник 2"/>
          <p:cNvSpPr/>
          <p:nvPr/>
        </p:nvSpPr>
        <p:spPr>
          <a:xfrm>
            <a:off x="467544" y="2132856"/>
            <a:ext cx="3960440" cy="4493538"/>
          </a:xfrm>
          <a:prstGeom prst="rect">
            <a:avLst/>
          </a:prstGeom>
        </p:spPr>
        <p:txBody>
          <a:bodyPr wrap="square">
            <a:spAutoFit/>
          </a:bodyPr>
          <a:lstStyle/>
          <a:p>
            <a:pPr algn="ctr"/>
            <a:r>
              <a:rPr lang="de-DE" sz="2200" dirty="0" smtClean="0"/>
              <a:t>T. Mann hat</a:t>
            </a:r>
          </a:p>
          <a:p>
            <a:pPr algn="ctr"/>
            <a:r>
              <a:rPr lang="de-DE" sz="2200" dirty="0" smtClean="0"/>
              <a:t> viele Romane, </a:t>
            </a:r>
          </a:p>
          <a:p>
            <a:pPr algn="ctr"/>
            <a:r>
              <a:rPr lang="de-DE" sz="2200" dirty="0" smtClean="0"/>
              <a:t>Erzählungen und Novellen, Theaterstücke geschrieben,</a:t>
            </a:r>
          </a:p>
          <a:p>
            <a:pPr algn="ctr"/>
            <a:r>
              <a:rPr lang="de-DE" sz="2200" dirty="0" smtClean="0"/>
              <a:t> darunter </a:t>
            </a:r>
          </a:p>
          <a:p>
            <a:pPr algn="ctr"/>
            <a:r>
              <a:rPr lang="de-DE" sz="2200" dirty="0" smtClean="0"/>
              <a:t> „</a:t>
            </a:r>
            <a:r>
              <a:rPr lang="de-DE" sz="2200" dirty="0" err="1" smtClean="0"/>
              <a:t>Buddenbrooks</a:t>
            </a:r>
            <a:r>
              <a:rPr lang="de-DE" sz="2200" dirty="0" smtClean="0"/>
              <a:t>“–1901, „</a:t>
            </a:r>
            <a:r>
              <a:rPr lang="de-DE" sz="2200" dirty="0" err="1" smtClean="0"/>
              <a:t>Fiorenza</a:t>
            </a:r>
            <a:r>
              <a:rPr lang="de-DE" sz="2200" dirty="0" smtClean="0"/>
              <a:t>“ – 1906,  </a:t>
            </a:r>
          </a:p>
          <a:p>
            <a:pPr algn="ctr"/>
            <a:r>
              <a:rPr lang="de-DE" sz="2200" dirty="0" smtClean="0"/>
              <a:t>„der Zauberberg“ – 1924,</a:t>
            </a:r>
          </a:p>
          <a:p>
            <a:pPr algn="ctr"/>
            <a:r>
              <a:rPr lang="de-DE" sz="2200" dirty="0" smtClean="0"/>
              <a:t> „Joseph und seine Brüder“ – Tetralogie 1933–1943, </a:t>
            </a:r>
          </a:p>
          <a:p>
            <a:pPr algn="ctr"/>
            <a:r>
              <a:rPr lang="de-DE" sz="2200" dirty="0" smtClean="0"/>
              <a:t>„das Gesetz“ - 1944, </a:t>
            </a:r>
          </a:p>
          <a:p>
            <a:pPr algn="ctr"/>
            <a:r>
              <a:rPr lang="de-DE" sz="2200" dirty="0" smtClean="0"/>
              <a:t>„die Betrogene“ – 1953</a:t>
            </a:r>
          </a:p>
          <a:p>
            <a:pPr algn="ctr"/>
            <a:r>
              <a:rPr lang="de-DE" sz="2200" dirty="0" smtClean="0"/>
              <a:t> und mehrere andere.</a:t>
            </a:r>
            <a:endParaRPr lang="ru-RU" sz="2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254564"/>
            <a:ext cx="4639952" cy="6186602"/>
          </a:xfrm>
          <a:prstGeom prst="rect">
            <a:avLst/>
          </a:prstGeom>
        </p:spPr>
      </p:pic>
      <p:sp>
        <p:nvSpPr>
          <p:cNvPr id="7" name="Прямоугольник 6"/>
          <p:cNvSpPr/>
          <p:nvPr/>
        </p:nvSpPr>
        <p:spPr>
          <a:xfrm>
            <a:off x="4935057" y="6441166"/>
            <a:ext cx="3337773" cy="369332"/>
          </a:xfrm>
          <a:prstGeom prst="rect">
            <a:avLst/>
          </a:prstGeom>
        </p:spPr>
        <p:txBody>
          <a:bodyPr wrap="none">
            <a:spAutoFit/>
          </a:bodyPr>
          <a:lstStyle/>
          <a:p>
            <a:r>
              <a:rPr lang="de-DE" dirty="0" smtClean="0"/>
              <a:t>Thomas-Mann-Stein in Lübeck</a:t>
            </a:r>
            <a:endParaRPr lang="ru-RU" dirty="0"/>
          </a:p>
        </p:txBody>
      </p:sp>
    </p:spTree>
    <p:extLst>
      <p:ext uri="{BB962C8B-B14F-4D97-AF65-F5344CB8AC3E}">
        <p14:creationId xmlns:p14="http://schemas.microsoft.com/office/powerpoint/2010/main" val="3895727148"/>
      </p:ext>
    </p:extLst>
  </p:cSld>
  <p:clrMapOvr>
    <a:masterClrMapping/>
  </p:clrMapOvr>
  <mc:AlternateContent xmlns:mc="http://schemas.openxmlformats.org/markup-compatibility/2006" xmlns:p14="http://schemas.microsoft.com/office/powerpoint/2010/main">
    <mc:Choice Requires="p14">
      <p:transition spd="slow" p14:dur="3000" advTm="16000">
        <p:fade/>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4000"/>
                                        <p:tgtEl>
                                          <p:spTgt spid="6"/>
                                        </p:tgtEl>
                                      </p:cBhvr>
                                    </p:animEffect>
                                  </p:childTnLst>
                                </p:cTn>
                              </p:par>
                            </p:childTnLst>
                          </p:cTn>
                        </p:par>
                        <p:par>
                          <p:cTn id="8" fill="hold">
                            <p:stCondLst>
                              <p:cond delay="4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6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3000"/>
                                        <p:tgtEl>
                                          <p:spTgt spid="2"/>
                                        </p:tgtEl>
                                      </p:cBhvr>
                                    </p:animEffect>
                                  </p:childTnLst>
                                </p:cTn>
                              </p:par>
                            </p:childTnLst>
                          </p:cTn>
                        </p:par>
                        <p:par>
                          <p:cTn id="16" fill="hold">
                            <p:stCondLst>
                              <p:cond delay="90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4000" dirty="0" smtClean="0"/>
              <a:t>Der Tod</a:t>
            </a:r>
            <a:endParaRPr lang="ru-RU" sz="4000" dirty="0"/>
          </a:p>
        </p:txBody>
      </p:sp>
      <p:sp>
        <p:nvSpPr>
          <p:cNvPr id="3" name="Текст 2"/>
          <p:cNvSpPr>
            <a:spLocks noGrp="1"/>
          </p:cNvSpPr>
          <p:nvPr>
            <p:ph type="body" idx="1"/>
          </p:nvPr>
        </p:nvSpPr>
        <p:spPr>
          <a:xfrm>
            <a:off x="1043608" y="1988840"/>
            <a:ext cx="7768912" cy="1008112"/>
          </a:xfrm>
        </p:spPr>
        <p:txBody>
          <a:bodyPr>
            <a:noAutofit/>
          </a:bodyPr>
          <a:lstStyle/>
          <a:p>
            <a:r>
              <a:rPr lang="de-DE" sz="2000" dirty="0"/>
              <a:t> </a:t>
            </a:r>
            <a:r>
              <a:rPr lang="de-DE" sz="2200" dirty="0"/>
              <a:t>Am 12. August 1955 verstarb Thomas Mann achtzigjährig </a:t>
            </a:r>
            <a:r>
              <a:rPr lang="de-DE" sz="2200" dirty="0" smtClean="0"/>
              <a:t>im </a:t>
            </a:r>
            <a:r>
              <a:rPr lang="de-DE" sz="2200" dirty="0"/>
              <a:t>Zürcher Kantonsspital an einer Ruptur der unteren Bauchschlagader </a:t>
            </a:r>
            <a:r>
              <a:rPr lang="de-DE" sz="2200" dirty="0" smtClean="0"/>
              <a:t>infolge </a:t>
            </a:r>
            <a:r>
              <a:rPr lang="de-DE" sz="2200" dirty="0"/>
              <a:t>von Arteriosklerose.</a:t>
            </a:r>
            <a:endParaRPr lang="ru-RU" sz="2200"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26694" y="3021000"/>
            <a:ext cx="3473298" cy="3521722"/>
          </a:xfrm>
        </p:spPr>
      </p:pic>
      <p:sp>
        <p:nvSpPr>
          <p:cNvPr id="5" name="Текст 4"/>
          <p:cNvSpPr>
            <a:spLocks noGrp="1"/>
          </p:cNvSpPr>
          <p:nvPr>
            <p:ph type="body" sz="quarter" idx="3"/>
          </p:nvPr>
        </p:nvSpPr>
        <p:spPr>
          <a:xfrm>
            <a:off x="971600" y="5877272"/>
            <a:ext cx="3447288" cy="658368"/>
          </a:xfrm>
        </p:spPr>
        <p:txBody>
          <a:bodyPr>
            <a:normAutofit fontScale="70000" lnSpcReduction="20000"/>
          </a:bodyPr>
          <a:lstStyle/>
          <a:p>
            <a:r>
              <a:rPr lang="de-DE" dirty="0">
                <a:solidFill>
                  <a:schemeClr val="bg1"/>
                </a:solidFill>
              </a:rPr>
              <a:t>Beisetzung Thomas Manns am 16. August 1955, Friedhof Kilchberg</a:t>
            </a:r>
            <a:endParaRPr lang="ru-RU" dirty="0">
              <a:solidFill>
                <a:schemeClr val="bg1"/>
              </a:solidFill>
            </a:endParaRPr>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355829" y="3033942"/>
            <a:ext cx="2672556" cy="3563410"/>
          </a:xfrm>
        </p:spPr>
      </p:pic>
    </p:spTree>
    <p:extLst>
      <p:ext uri="{BB962C8B-B14F-4D97-AF65-F5344CB8AC3E}">
        <p14:creationId xmlns:p14="http://schemas.microsoft.com/office/powerpoint/2010/main" val="2636533386"/>
      </p:ext>
    </p:extLst>
  </p:cSld>
  <p:clrMapOvr>
    <a:masterClrMapping/>
  </p:clrMapOvr>
  <mc:AlternateContent xmlns:mc="http://schemas.openxmlformats.org/markup-compatibility/2006" xmlns:p14="http://schemas.microsoft.com/office/powerpoint/2010/main">
    <mc:Choice Requires="p14">
      <p:transition spd="slow" p14:dur="3000" advTm="16000">
        <p:fade/>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4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4000"/>
                                        <p:tgtEl>
                                          <p:spTgt spid="8"/>
                                        </p:tgtEl>
                                      </p:cBhvr>
                                    </p:animEffect>
                                  </p:childTnLst>
                                </p:cTn>
                              </p:par>
                            </p:childTnLst>
                          </p:cTn>
                        </p:par>
                        <p:par>
                          <p:cTn id="15" fill="hold">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3000"/>
                                        <p:tgtEl>
                                          <p:spTgt spid="3">
                                            <p:txEl>
                                              <p:pRg st="0" end="0"/>
                                            </p:txEl>
                                          </p:spTgt>
                                        </p:tgtEl>
                                      </p:cBhvr>
                                    </p:animEffect>
                                  </p:childTnLst>
                                </p:cTn>
                              </p:par>
                            </p:childTnLst>
                          </p:cTn>
                        </p:par>
                        <p:par>
                          <p:cTn id="19" fill="hold">
                            <p:stCondLst>
                              <p:cond delay="10000"/>
                            </p:stCondLst>
                            <p:childTnLst>
                              <p:par>
                                <p:cTn id="20" presetID="10" presetClass="entr" presetSubtype="0"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967" y="87963"/>
            <a:ext cx="4884524" cy="6596626"/>
          </a:xfrm>
          <a:prstGeom prst="rect">
            <a:avLst/>
          </a:prstGeom>
        </p:spPr>
      </p:pic>
      <p:sp>
        <p:nvSpPr>
          <p:cNvPr id="7" name="Прямоугольник 6"/>
          <p:cNvSpPr/>
          <p:nvPr/>
        </p:nvSpPr>
        <p:spPr>
          <a:xfrm>
            <a:off x="899592" y="6488487"/>
            <a:ext cx="7560840" cy="461665"/>
          </a:xfrm>
          <a:prstGeom prst="rect">
            <a:avLst/>
          </a:prstGeom>
        </p:spPr>
        <p:txBody>
          <a:bodyPr wrap="square">
            <a:spAutoFit/>
          </a:bodyPr>
          <a:lstStyle/>
          <a:p>
            <a:r>
              <a:rPr lang="de-DE" sz="2400" dirty="0" smtClean="0"/>
              <a:t>Paul Thomas Mann (6. Juni 1875  - 12. August 1955)</a:t>
            </a:r>
            <a:endParaRPr lang="ru-RU" sz="2400" dirty="0"/>
          </a:p>
        </p:txBody>
      </p:sp>
    </p:spTree>
    <p:extLst>
      <p:ext uri="{BB962C8B-B14F-4D97-AF65-F5344CB8AC3E}">
        <p14:creationId xmlns:p14="http://schemas.microsoft.com/office/powerpoint/2010/main" val="188329439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4000"/>
                                        <p:tgtEl>
                                          <p:spTgt spid="5"/>
                                        </p:tgtEl>
                                      </p:cBhvr>
                                    </p:animEffect>
                                  </p:childTnLst>
                                </p:cTn>
                              </p:par>
                            </p:childTnLst>
                          </p:cTn>
                        </p:par>
                        <p:par>
                          <p:cTn id="8" fill="hold">
                            <p:stCondLst>
                              <p:cond delay="4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476672"/>
            <a:ext cx="3960440" cy="5976664"/>
          </a:xfrm>
        </p:spPr>
        <p:txBody>
          <a:bodyPr/>
          <a:lstStyle/>
          <a:p>
            <a:pPr algn="ctr"/>
            <a:r>
              <a:rPr lang="de-DE" sz="2200" dirty="0"/>
              <a:t>Paul Thomas </a:t>
            </a:r>
            <a:r>
              <a:rPr lang="de-DE" sz="2200" dirty="0" smtClean="0"/>
              <a:t>Mann  </a:t>
            </a:r>
            <a:br>
              <a:rPr lang="de-DE" sz="2200" dirty="0" smtClean="0"/>
            </a:br>
            <a:r>
              <a:rPr lang="de-DE" sz="2200" dirty="0" smtClean="0"/>
              <a:t>war</a:t>
            </a:r>
            <a:br>
              <a:rPr lang="de-DE" sz="2200" dirty="0" smtClean="0"/>
            </a:br>
            <a:r>
              <a:rPr lang="de-DE" sz="2200" dirty="0" smtClean="0"/>
              <a:t> </a:t>
            </a:r>
            <a:r>
              <a:rPr lang="de-DE" sz="2200" dirty="0"/>
              <a:t>ein deutscher Schriftsteller, </a:t>
            </a:r>
            <a:r>
              <a:rPr lang="de-DE" sz="2200" dirty="0" smtClean="0"/>
              <a:t> der </a:t>
            </a:r>
            <a:r>
              <a:rPr lang="de-DE" sz="2200" dirty="0"/>
              <a:t>aus einer reichen und angesehenen Lübecker </a:t>
            </a:r>
            <a:r>
              <a:rPr lang="de-DE" sz="2200" dirty="0" smtClean="0"/>
              <a:t>Kaufmannsfamilie stammte.</a:t>
            </a:r>
            <a:br>
              <a:rPr lang="de-DE" sz="2200" dirty="0" smtClean="0"/>
            </a:br>
            <a:r>
              <a:rPr lang="de-DE" sz="2200" dirty="0" smtClean="0"/>
              <a:t/>
            </a:r>
            <a:br>
              <a:rPr lang="de-DE" sz="2200" dirty="0" smtClean="0"/>
            </a:br>
            <a:r>
              <a:rPr lang="de-DE" sz="2200" dirty="0" smtClean="0"/>
              <a:t> Er war</a:t>
            </a:r>
            <a:r>
              <a:rPr lang="ru-RU" sz="2200" dirty="0" smtClean="0"/>
              <a:t> </a:t>
            </a:r>
            <a:r>
              <a:rPr lang="de-DE" sz="2200" dirty="0" smtClean="0"/>
              <a:t/>
            </a:r>
            <a:br>
              <a:rPr lang="de-DE" sz="2200" dirty="0" smtClean="0"/>
            </a:br>
            <a:r>
              <a:rPr lang="de-DE" sz="2200" dirty="0" smtClean="0"/>
              <a:t>mit </a:t>
            </a:r>
            <a:r>
              <a:rPr lang="de-DE" sz="2200" dirty="0"/>
              <a:t>Katia Mann </a:t>
            </a:r>
            <a:r>
              <a:rPr lang="de-DE" sz="2200" dirty="0" smtClean="0"/>
              <a:t> verheiratet, die </a:t>
            </a:r>
            <a:r>
              <a:rPr lang="de-DE" sz="2200" dirty="0"/>
              <a:t>ihn zu mehreren seiner literarischen Figuren und </a:t>
            </a:r>
            <a:r>
              <a:rPr lang="de-DE" sz="2200" dirty="0" smtClean="0"/>
              <a:t>Werken </a:t>
            </a:r>
            <a:r>
              <a:rPr lang="de-DE" sz="2200" dirty="0"/>
              <a:t>inspirierte</a:t>
            </a:r>
            <a:r>
              <a:rPr lang="de-DE" sz="2200" dirty="0" smtClean="0"/>
              <a:t>.</a:t>
            </a:r>
            <a:br>
              <a:rPr lang="de-DE" sz="2200" dirty="0" smtClean="0"/>
            </a:br>
            <a:r>
              <a:rPr lang="de-DE" sz="2200" dirty="0" smtClean="0"/>
              <a:t/>
            </a:r>
            <a:br>
              <a:rPr lang="de-DE" sz="2200" dirty="0" smtClean="0"/>
            </a:br>
            <a:r>
              <a:rPr lang="de-DE" sz="2200" dirty="0" smtClean="0"/>
              <a:t> </a:t>
            </a:r>
            <a:r>
              <a:rPr lang="de-DE" sz="2200" dirty="0"/>
              <a:t>Sein älterer Bruder Heinrich und </a:t>
            </a:r>
            <a:r>
              <a:rPr lang="de-DE" sz="2200" dirty="0" smtClean="0"/>
              <a:t/>
            </a:r>
            <a:br>
              <a:rPr lang="de-DE" sz="2200" dirty="0" smtClean="0"/>
            </a:br>
            <a:r>
              <a:rPr lang="de-DE" sz="2200" dirty="0" smtClean="0"/>
              <a:t>drei </a:t>
            </a:r>
            <a:r>
              <a:rPr lang="de-DE" sz="2200" dirty="0"/>
              <a:t>seiner </a:t>
            </a:r>
            <a:r>
              <a:rPr lang="de-DE" sz="2200" dirty="0" smtClean="0"/>
              <a:t> Kinder, </a:t>
            </a:r>
            <a:br>
              <a:rPr lang="de-DE" sz="2200" dirty="0" smtClean="0"/>
            </a:br>
            <a:r>
              <a:rPr lang="de-DE" sz="2200" dirty="0" smtClean="0"/>
              <a:t>Erika</a:t>
            </a:r>
            <a:r>
              <a:rPr lang="de-DE" sz="2200" dirty="0"/>
              <a:t>, Klaus und Golo</a:t>
            </a:r>
            <a:r>
              <a:rPr lang="de-DE" sz="2200" dirty="0" smtClean="0"/>
              <a:t>,</a:t>
            </a:r>
            <a:br>
              <a:rPr lang="de-DE" sz="2200" dirty="0" smtClean="0"/>
            </a:br>
            <a:r>
              <a:rPr lang="de-DE" sz="2200" dirty="0" smtClean="0"/>
              <a:t> </a:t>
            </a:r>
            <a:r>
              <a:rPr lang="de-DE" sz="2200" dirty="0"/>
              <a:t>waren ebenfalls Schriftsteller.</a:t>
            </a:r>
            <a:endParaRPr lang="ru-RU" sz="22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66892"/>
            <a:ext cx="4483730" cy="5682388"/>
          </a:xfrm>
        </p:spPr>
      </p:pic>
      <p:sp>
        <p:nvSpPr>
          <p:cNvPr id="6" name="Прямоугольник 5"/>
          <p:cNvSpPr/>
          <p:nvPr/>
        </p:nvSpPr>
        <p:spPr>
          <a:xfrm>
            <a:off x="1331640" y="5949280"/>
            <a:ext cx="2241319" cy="369332"/>
          </a:xfrm>
          <a:prstGeom prst="rect">
            <a:avLst/>
          </a:prstGeom>
        </p:spPr>
        <p:txBody>
          <a:bodyPr wrap="none">
            <a:spAutoFit/>
          </a:bodyPr>
          <a:lstStyle/>
          <a:p>
            <a:r>
              <a:rPr lang="de-DE" dirty="0" smtClean="0"/>
              <a:t>Thomas Mann, 1937</a:t>
            </a:r>
            <a:endParaRPr lang="ru-RU" dirty="0"/>
          </a:p>
        </p:txBody>
      </p:sp>
    </p:spTree>
    <p:extLst>
      <p:ext uri="{BB962C8B-B14F-4D97-AF65-F5344CB8AC3E}">
        <p14:creationId xmlns:p14="http://schemas.microsoft.com/office/powerpoint/2010/main" val="2206241148"/>
      </p:ext>
    </p:extLst>
  </p:cSld>
  <p:clrMapOvr>
    <a:masterClrMapping/>
  </p:clrMapOvr>
  <mc:AlternateContent xmlns:mc="http://schemas.openxmlformats.org/markup-compatibility/2006" xmlns:p14="http://schemas.microsoft.com/office/powerpoint/2010/main">
    <mc:Choice Requires="p14">
      <p:transition spd="slow" p14:dur="3000" advTm="16000">
        <p:fade/>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4000"/>
                                        <p:tgtEl>
                                          <p:spTgt spid="5"/>
                                        </p:tgtEl>
                                      </p:cBhvr>
                                    </p:animEffect>
                                  </p:childTnLst>
                                </p:cTn>
                              </p:par>
                            </p:childTnLst>
                          </p:cTn>
                        </p:par>
                        <p:par>
                          <p:cTn id="8" fill="hold">
                            <p:stCondLst>
                              <p:cond delay="4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6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756263" cy="1054250"/>
          </a:xfrm>
        </p:spPr>
        <p:txBody>
          <a:bodyPr/>
          <a:lstStyle/>
          <a:p>
            <a:r>
              <a:rPr lang="de-DE" sz="2200" dirty="0" smtClean="0"/>
              <a:t>T. </a:t>
            </a:r>
            <a:r>
              <a:rPr lang="de-DE" sz="2200" dirty="0"/>
              <a:t>Mann war der zweite Sohn des Kaufmanns und </a:t>
            </a:r>
            <a:r>
              <a:rPr lang="de-DE" sz="2200" dirty="0" smtClean="0"/>
              <a:t>Senators T. J. H. </a:t>
            </a:r>
            <a:r>
              <a:rPr lang="de-DE" sz="2200" dirty="0"/>
              <a:t>Mann. Er wurde am </a:t>
            </a:r>
            <a:r>
              <a:rPr lang="de-DE" sz="2200" dirty="0" smtClean="0"/>
              <a:t>6. </a:t>
            </a:r>
            <a:r>
              <a:rPr lang="de-DE" sz="2200" dirty="0"/>
              <a:t>Juni 1875 in </a:t>
            </a:r>
            <a:r>
              <a:rPr lang="de-DE" sz="2200" dirty="0" smtClean="0"/>
              <a:t>Lübeck geboren. </a:t>
            </a:r>
            <a:r>
              <a:rPr lang="de-DE" sz="2200" dirty="0"/>
              <a:t>Seine Mutter Julia </a:t>
            </a:r>
            <a:r>
              <a:rPr lang="de-DE" sz="2200" dirty="0" smtClean="0"/>
              <a:t>war </a:t>
            </a:r>
            <a:r>
              <a:rPr lang="de-DE" sz="2200" dirty="0"/>
              <a:t>mütterlicherseits brasilianischer Herkunft. </a:t>
            </a:r>
            <a:r>
              <a:rPr lang="de-DE" sz="2200" dirty="0" smtClean="0"/>
              <a:t>Die </a:t>
            </a:r>
            <a:r>
              <a:rPr lang="de-DE" sz="2200" dirty="0"/>
              <a:t>Familie zählte zu den ersten Kreisen Lübecks</a:t>
            </a:r>
            <a:r>
              <a:rPr lang="de-DE" sz="2200" dirty="0" smtClean="0"/>
              <a:t>. </a:t>
            </a:r>
            <a:endParaRPr lang="ru-RU" sz="2200" dirty="0"/>
          </a:p>
        </p:txBody>
      </p:sp>
      <p:sp>
        <p:nvSpPr>
          <p:cNvPr id="3" name="Текст 2"/>
          <p:cNvSpPr>
            <a:spLocks noGrp="1"/>
          </p:cNvSpPr>
          <p:nvPr>
            <p:ph type="body" idx="1"/>
          </p:nvPr>
        </p:nvSpPr>
        <p:spPr>
          <a:xfrm>
            <a:off x="1115616" y="1700808"/>
            <a:ext cx="3442446" cy="693784"/>
          </a:xfrm>
        </p:spPr>
        <p:txBody>
          <a:bodyPr>
            <a:noAutofit/>
          </a:bodyPr>
          <a:lstStyle/>
          <a:p>
            <a:r>
              <a:rPr lang="de-DE" sz="1800" dirty="0" smtClean="0"/>
              <a:t>Thomas </a:t>
            </a:r>
            <a:r>
              <a:rPr lang="de-DE" sz="1800" dirty="0"/>
              <a:t>Johann Heinrich </a:t>
            </a:r>
            <a:r>
              <a:rPr lang="de-DE" sz="1800" dirty="0" smtClean="0"/>
              <a:t>Mann</a:t>
            </a:r>
            <a:endParaRPr lang="ru-RU" sz="1800" dirty="0"/>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59632" y="2489363"/>
            <a:ext cx="2808312" cy="4313279"/>
          </a:xfrm>
        </p:spPr>
      </p:pic>
      <p:sp>
        <p:nvSpPr>
          <p:cNvPr id="5" name="Текст 4"/>
          <p:cNvSpPr>
            <a:spLocks noGrp="1"/>
          </p:cNvSpPr>
          <p:nvPr>
            <p:ph type="body" sz="quarter" idx="3"/>
          </p:nvPr>
        </p:nvSpPr>
        <p:spPr>
          <a:xfrm>
            <a:off x="5004048" y="1988840"/>
            <a:ext cx="3447288" cy="658368"/>
          </a:xfrm>
        </p:spPr>
        <p:txBody>
          <a:bodyPr>
            <a:normAutofit fontScale="85000" lnSpcReduction="20000"/>
          </a:bodyPr>
          <a:lstStyle/>
          <a:p>
            <a:r>
              <a:rPr lang="de-DE" dirty="0"/>
              <a:t> </a:t>
            </a:r>
            <a:r>
              <a:rPr lang="de-DE" sz="2100" dirty="0" smtClean="0"/>
              <a:t>Julia Mann</a:t>
            </a:r>
          </a:p>
          <a:p>
            <a:r>
              <a:rPr lang="de-DE" sz="2100" dirty="0" smtClean="0"/>
              <a:t> </a:t>
            </a:r>
            <a:r>
              <a:rPr lang="de-DE" sz="2100" dirty="0"/>
              <a:t>(geborene da </a:t>
            </a:r>
            <a:r>
              <a:rPr lang="de-DE" sz="2100" dirty="0" smtClean="0"/>
              <a:t>Silva-Bruhns)</a:t>
            </a:r>
            <a:endParaRPr lang="ru-RU" sz="2100" dirty="0"/>
          </a:p>
        </p:txBody>
      </p:sp>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92080" y="2613104"/>
            <a:ext cx="2736303" cy="4187095"/>
          </a:xfrm>
        </p:spPr>
      </p:pic>
    </p:spTree>
    <p:extLst>
      <p:ext uri="{BB962C8B-B14F-4D97-AF65-F5344CB8AC3E}">
        <p14:creationId xmlns:p14="http://schemas.microsoft.com/office/powerpoint/2010/main" val="2037749615"/>
      </p:ext>
    </p:extLst>
  </p:cSld>
  <p:clrMapOvr>
    <a:masterClrMapping/>
  </p:clrMapOvr>
  <mc:AlternateContent xmlns:mc="http://schemas.openxmlformats.org/markup-compatibility/2006" xmlns:p14="http://schemas.microsoft.com/office/powerpoint/2010/main">
    <mc:Choice Requires="p14">
      <p:transition spd="slow" p14:dur="3000" advTm="18000">
        <p:fade/>
      </p:transition>
    </mc:Choice>
    <mc:Fallback xmlns="">
      <p:transition spd="slow"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4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0"/>
                                        <p:tgtEl>
                                          <p:spTgt spid="7"/>
                                        </p:tgtEl>
                                      </p:cBhvr>
                                    </p:animEffect>
                                  </p:childTnLst>
                                </p:cTn>
                              </p:par>
                            </p:childTnLst>
                          </p:cTn>
                        </p:par>
                        <p:par>
                          <p:cTn id="15" fill="hold">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par>
                          <p:cTn id="19" fill="hold">
                            <p:stCondLst>
                              <p:cond delay="9000"/>
                            </p:stCondLst>
                            <p:childTnLst>
                              <p:par>
                                <p:cTn id="20" presetID="10"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par>
                          <p:cTn id="23" fill="hold">
                            <p:stCondLst>
                              <p:cond delay="110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smtClean="0"/>
              <a:t>Die </a:t>
            </a:r>
            <a:r>
              <a:rPr lang="de-DE" sz="4000" dirty="0" smtClean="0"/>
              <a:t>Ehe</a:t>
            </a:r>
            <a:endParaRPr lang="ru-RU" sz="40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9458" y="1976065"/>
            <a:ext cx="3064430" cy="4850981"/>
          </a:xfrm>
        </p:spPr>
      </p:pic>
      <p:sp>
        <p:nvSpPr>
          <p:cNvPr id="6" name="Прямоугольник 5"/>
          <p:cNvSpPr/>
          <p:nvPr/>
        </p:nvSpPr>
        <p:spPr>
          <a:xfrm>
            <a:off x="755576" y="6455218"/>
            <a:ext cx="2497800" cy="369332"/>
          </a:xfrm>
          <a:prstGeom prst="rect">
            <a:avLst/>
          </a:prstGeom>
        </p:spPr>
        <p:txBody>
          <a:bodyPr wrap="none">
            <a:spAutoFit/>
          </a:bodyPr>
          <a:lstStyle/>
          <a:p>
            <a:r>
              <a:rPr lang="de-DE" dirty="0" smtClean="0">
                <a:solidFill>
                  <a:schemeClr val="bg1"/>
                </a:solidFill>
              </a:rPr>
              <a:t>Katharina Mann , 1905</a:t>
            </a:r>
            <a:endParaRPr lang="ru-RU" dirty="0">
              <a:solidFill>
                <a:schemeClr val="bg1"/>
              </a:solidFill>
            </a:endParaRPr>
          </a:p>
        </p:txBody>
      </p:sp>
      <p:sp>
        <p:nvSpPr>
          <p:cNvPr id="7" name="Прямоугольник 6"/>
          <p:cNvSpPr/>
          <p:nvPr/>
        </p:nvSpPr>
        <p:spPr>
          <a:xfrm>
            <a:off x="3707904" y="2060848"/>
            <a:ext cx="4572000" cy="2123658"/>
          </a:xfrm>
          <a:prstGeom prst="rect">
            <a:avLst/>
          </a:prstGeom>
        </p:spPr>
        <p:txBody>
          <a:bodyPr>
            <a:spAutoFit/>
          </a:bodyPr>
          <a:lstStyle/>
          <a:p>
            <a:pPr algn="ctr"/>
            <a:r>
              <a:rPr lang="de-DE" sz="2200" dirty="0"/>
              <a:t> </a:t>
            </a:r>
            <a:r>
              <a:rPr lang="de-DE" sz="2200" dirty="0" smtClean="0"/>
              <a:t> 1904 lernte T. Mann  </a:t>
            </a:r>
          </a:p>
          <a:p>
            <a:pPr algn="ctr"/>
            <a:r>
              <a:rPr lang="de-DE" sz="2200" dirty="0" smtClean="0"/>
              <a:t>Katharina </a:t>
            </a:r>
            <a:r>
              <a:rPr lang="de-DE" sz="2200" dirty="0" err="1" smtClean="0"/>
              <a:t>Pringsheim</a:t>
            </a:r>
            <a:endParaRPr lang="de-DE" sz="2200" dirty="0" smtClean="0"/>
          </a:p>
          <a:p>
            <a:pPr algn="ctr"/>
            <a:r>
              <a:rPr lang="de-DE" sz="2200" dirty="0" smtClean="0"/>
              <a:t> (Tochter des Mathematikers </a:t>
            </a:r>
            <a:r>
              <a:rPr lang="de-DE" sz="2200" dirty="0" err="1" smtClean="0"/>
              <a:t>A.Pringsheim</a:t>
            </a:r>
            <a:r>
              <a:rPr lang="de-DE" sz="2200" dirty="0" smtClean="0"/>
              <a:t>) kennen </a:t>
            </a:r>
          </a:p>
          <a:p>
            <a:pPr algn="ctr"/>
            <a:r>
              <a:rPr lang="de-DE" sz="2200" dirty="0" smtClean="0"/>
              <a:t>und am 11</a:t>
            </a:r>
            <a:r>
              <a:rPr lang="de-DE" sz="2200" dirty="0"/>
              <a:t>. Februar 1905 </a:t>
            </a:r>
            <a:r>
              <a:rPr lang="de-DE" sz="2200" dirty="0" smtClean="0"/>
              <a:t> </a:t>
            </a:r>
          </a:p>
          <a:p>
            <a:pPr algn="ctr"/>
            <a:r>
              <a:rPr lang="de-DE" sz="2200" dirty="0" smtClean="0"/>
              <a:t>schlossen sie die Ehe.</a:t>
            </a:r>
            <a:endParaRPr lang="ru-RU" sz="2200" dirty="0"/>
          </a:p>
        </p:txBody>
      </p:sp>
      <p:sp>
        <p:nvSpPr>
          <p:cNvPr id="8" name="Прямоугольник 7"/>
          <p:cNvSpPr/>
          <p:nvPr/>
        </p:nvSpPr>
        <p:spPr>
          <a:xfrm>
            <a:off x="3707904" y="4365104"/>
            <a:ext cx="4572000" cy="1446550"/>
          </a:xfrm>
          <a:prstGeom prst="rect">
            <a:avLst/>
          </a:prstGeom>
        </p:spPr>
        <p:txBody>
          <a:bodyPr>
            <a:spAutoFit/>
          </a:bodyPr>
          <a:lstStyle/>
          <a:p>
            <a:pPr algn="ctr"/>
            <a:r>
              <a:rPr lang="de-DE" sz="2200" dirty="0" smtClean="0"/>
              <a:t> Mit Katia hatte er sechs Kinder: Erika, Klaus, Golo, </a:t>
            </a:r>
          </a:p>
          <a:p>
            <a:pPr algn="ctr"/>
            <a:r>
              <a:rPr lang="de-DE" sz="2200" dirty="0" smtClean="0"/>
              <a:t>Monika, Elisabeth </a:t>
            </a:r>
          </a:p>
          <a:p>
            <a:pPr algn="ctr"/>
            <a:r>
              <a:rPr lang="de-DE" sz="2200" dirty="0" smtClean="0"/>
              <a:t>und  Michael Mann.</a:t>
            </a:r>
            <a:endParaRPr lang="ru-RU" sz="2200" dirty="0"/>
          </a:p>
        </p:txBody>
      </p:sp>
    </p:spTree>
    <p:extLst>
      <p:ext uri="{BB962C8B-B14F-4D97-AF65-F5344CB8AC3E}">
        <p14:creationId xmlns:p14="http://schemas.microsoft.com/office/powerpoint/2010/main" val="3989345676"/>
      </p:ext>
    </p:extLst>
  </p:cSld>
  <p:clrMapOvr>
    <a:masterClrMapping/>
  </p:clrMapOvr>
  <mc:AlternateContent xmlns:mc="http://schemas.openxmlformats.org/markup-compatibility/2006" xmlns:p14="http://schemas.microsoft.com/office/powerpoint/2010/main">
    <mc:Choice Requires="p14">
      <p:transition spd="slow" p14:dur="3000" advTm="17000">
        <p:fade/>
      </p:transition>
    </mc:Choice>
    <mc:Fallback xmlns="">
      <p:transition spd="slow"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4000"/>
                                        <p:tgtEl>
                                          <p:spTgt spid="5"/>
                                        </p:tgtEl>
                                      </p:cBhvr>
                                    </p:animEffect>
                                  </p:childTnLst>
                                </p:cTn>
                              </p:par>
                            </p:childTnLst>
                          </p:cTn>
                        </p:par>
                        <p:par>
                          <p:cTn id="12" fill="hold">
                            <p:stCondLst>
                              <p:cond delay="70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90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3000"/>
                                        <p:tgtEl>
                                          <p:spTgt spid="7"/>
                                        </p:tgtEl>
                                      </p:cBhvr>
                                    </p:animEffect>
                                  </p:childTnLst>
                                </p:cTn>
                              </p:par>
                            </p:childTnLst>
                          </p:cTn>
                        </p:par>
                        <p:par>
                          <p:cTn id="20" fill="hold">
                            <p:stCondLst>
                              <p:cond delay="12000"/>
                            </p:stCondLst>
                            <p:childTnLst>
                              <p:par>
                                <p:cTn id="21" presetID="6"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70341" y="5877272"/>
            <a:ext cx="4567276" cy="369332"/>
          </a:xfrm>
          <a:prstGeom prst="rect">
            <a:avLst/>
          </a:prstGeom>
        </p:spPr>
        <p:txBody>
          <a:bodyPr wrap="none">
            <a:spAutoFit/>
          </a:bodyPr>
          <a:lstStyle/>
          <a:p>
            <a:r>
              <a:rPr lang="de-DE" dirty="0" smtClean="0"/>
              <a:t>Thomas Mann mit Familie in </a:t>
            </a:r>
            <a:r>
              <a:rPr lang="de-DE" dirty="0" err="1" smtClean="0"/>
              <a:t>Nidden</a:t>
            </a:r>
            <a:r>
              <a:rPr lang="de-DE" dirty="0" smtClean="0"/>
              <a:t>, 1931</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03" y="411412"/>
            <a:ext cx="8383951" cy="5321843"/>
          </a:xfrm>
          <a:prstGeom prst="rect">
            <a:avLst/>
          </a:prstGeom>
        </p:spPr>
      </p:pic>
    </p:spTree>
    <p:extLst>
      <p:ext uri="{BB962C8B-B14F-4D97-AF65-F5344CB8AC3E}">
        <p14:creationId xmlns:p14="http://schemas.microsoft.com/office/powerpoint/2010/main" val="3350350047"/>
      </p:ext>
    </p:extLst>
  </p:cSld>
  <p:clrMapOvr>
    <a:masterClrMapping/>
  </p:clrMapOvr>
  <mc:AlternateContent xmlns:mc="http://schemas.openxmlformats.org/markup-compatibility/2006" xmlns:p14="http://schemas.microsoft.com/office/powerpoint/2010/main">
    <mc:Choice Requires="p14">
      <p:transition spd="slow" p14:dur="3000" advTm="7000">
        <p:fade/>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4000" dirty="0"/>
              <a:t>Erste </a:t>
            </a:r>
            <a:r>
              <a:rPr lang="de-DE" sz="4000" dirty="0" smtClean="0"/>
              <a:t>Buchveröffentlichung</a:t>
            </a:r>
            <a:endParaRPr lang="ru-RU" sz="4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66" y="2204864"/>
            <a:ext cx="5331152" cy="3672408"/>
          </a:xfrm>
          <a:prstGeom prst="rect">
            <a:avLst/>
          </a:prstGeom>
        </p:spPr>
      </p:pic>
      <p:sp>
        <p:nvSpPr>
          <p:cNvPr id="4" name="Прямоугольник 3"/>
          <p:cNvSpPr/>
          <p:nvPr/>
        </p:nvSpPr>
        <p:spPr>
          <a:xfrm>
            <a:off x="5796136" y="2702240"/>
            <a:ext cx="3096344" cy="2677656"/>
          </a:xfrm>
          <a:prstGeom prst="rect">
            <a:avLst/>
          </a:prstGeom>
        </p:spPr>
        <p:txBody>
          <a:bodyPr wrap="square">
            <a:spAutoFit/>
          </a:bodyPr>
          <a:lstStyle/>
          <a:p>
            <a:pPr algn="ctr"/>
            <a:r>
              <a:rPr lang="de-DE" sz="2400" dirty="0" smtClean="0"/>
              <a:t>1901 wurde </a:t>
            </a:r>
          </a:p>
          <a:p>
            <a:pPr algn="ctr"/>
            <a:r>
              <a:rPr lang="de-DE" sz="2400" dirty="0" smtClean="0"/>
              <a:t>Manns erster Roman „</a:t>
            </a:r>
            <a:r>
              <a:rPr lang="de-DE" sz="2400" dirty="0" err="1" smtClean="0"/>
              <a:t>Buddenbrooks</a:t>
            </a:r>
            <a:r>
              <a:rPr lang="de-DE" sz="2400" dirty="0" smtClean="0"/>
              <a:t>“</a:t>
            </a:r>
          </a:p>
          <a:p>
            <a:pPr algn="ctr"/>
            <a:r>
              <a:rPr lang="de-DE" sz="2400" dirty="0"/>
              <a:t>v</a:t>
            </a:r>
            <a:r>
              <a:rPr lang="de-DE" sz="2400" dirty="0" smtClean="0"/>
              <a:t>eröffentlicht,</a:t>
            </a:r>
          </a:p>
          <a:p>
            <a:pPr algn="ctr"/>
            <a:r>
              <a:rPr lang="de-DE" sz="2400" dirty="0" smtClean="0"/>
              <a:t> der Thomas Mann in der Öffentlichkeit bekannt machte. </a:t>
            </a:r>
            <a:endParaRPr lang="ru-RU" sz="2400" dirty="0"/>
          </a:p>
        </p:txBody>
      </p:sp>
      <p:sp>
        <p:nvSpPr>
          <p:cNvPr id="5" name="Прямоугольник 4"/>
          <p:cNvSpPr/>
          <p:nvPr/>
        </p:nvSpPr>
        <p:spPr>
          <a:xfrm>
            <a:off x="2211654" y="5908630"/>
            <a:ext cx="2161169" cy="369332"/>
          </a:xfrm>
          <a:prstGeom prst="rect">
            <a:avLst/>
          </a:prstGeom>
        </p:spPr>
        <p:txBody>
          <a:bodyPr wrap="none">
            <a:spAutoFit/>
          </a:bodyPr>
          <a:lstStyle/>
          <a:p>
            <a:r>
              <a:rPr lang="de-DE" dirty="0" smtClean="0"/>
              <a:t>Erstdruck von 1901</a:t>
            </a:r>
            <a:endParaRPr lang="ru-RU" dirty="0"/>
          </a:p>
        </p:txBody>
      </p:sp>
    </p:spTree>
    <p:extLst>
      <p:ext uri="{BB962C8B-B14F-4D97-AF65-F5344CB8AC3E}">
        <p14:creationId xmlns:p14="http://schemas.microsoft.com/office/powerpoint/2010/main" val="2734818321"/>
      </p:ext>
    </p:extLst>
  </p:cSld>
  <p:clrMapOvr>
    <a:masterClrMapping/>
  </p:clrMapOvr>
  <mc:AlternateContent xmlns:mc="http://schemas.openxmlformats.org/markup-compatibility/2006" xmlns:p14="http://schemas.microsoft.com/office/powerpoint/2010/main">
    <mc:Choice Requires="p14">
      <p:transition spd="slow" p14:dur="3000" advTm="14000">
        <p:fade/>
      </p:transition>
    </mc:Choice>
    <mc:Fallback xmlns="">
      <p:transition spd="slow"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4000"/>
                                        <p:tgtEl>
                                          <p:spTgt spid="3"/>
                                        </p:tgtEl>
                                      </p:cBhvr>
                                    </p:animEffect>
                                  </p:childTnLst>
                                </p:cTn>
                              </p:par>
                            </p:childTnLst>
                          </p:cTn>
                        </p:par>
                        <p:par>
                          <p:cTn id="12" fill="hold">
                            <p:stCondLst>
                              <p:cond delay="7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9000"/>
                            </p:stCondLst>
                            <p:childTnLst>
                              <p:par>
                                <p:cTn id="17" presetID="6"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56263" cy="1054250"/>
          </a:xfrm>
        </p:spPr>
        <p:txBody>
          <a:bodyPr/>
          <a:lstStyle/>
          <a:p>
            <a:r>
              <a:rPr lang="de-DE" sz="4000" dirty="0" smtClean="0"/>
              <a:t>Der Nobelpreis</a:t>
            </a:r>
            <a:endParaRPr lang="ru-RU" sz="4000" dirty="0"/>
          </a:p>
        </p:txBody>
      </p:sp>
      <p:sp>
        <p:nvSpPr>
          <p:cNvPr id="3" name="Текст 2"/>
          <p:cNvSpPr>
            <a:spLocks noGrp="1"/>
          </p:cNvSpPr>
          <p:nvPr>
            <p:ph type="body" idx="1"/>
          </p:nvPr>
        </p:nvSpPr>
        <p:spPr>
          <a:xfrm>
            <a:off x="611560" y="5733256"/>
            <a:ext cx="4090518" cy="658368"/>
          </a:xfrm>
        </p:spPr>
        <p:txBody>
          <a:bodyPr>
            <a:noAutofit/>
          </a:bodyPr>
          <a:lstStyle/>
          <a:p>
            <a:r>
              <a:rPr lang="de-DE" sz="1800" dirty="0"/>
              <a:t>Thomas </a:t>
            </a:r>
            <a:r>
              <a:rPr lang="de-DE" sz="1800" dirty="0" smtClean="0"/>
              <a:t>Mann</a:t>
            </a:r>
          </a:p>
          <a:p>
            <a:r>
              <a:rPr lang="de-DE" sz="1800" dirty="0" smtClean="0"/>
              <a:t> </a:t>
            </a:r>
            <a:r>
              <a:rPr lang="de-DE" sz="1800" dirty="0"/>
              <a:t>im Hotel Adlon, 1929</a:t>
            </a:r>
            <a:endParaRPr lang="ru-RU" sz="18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2348880"/>
            <a:ext cx="4783571" cy="3384376"/>
          </a:xfrm>
        </p:spPr>
      </p:pic>
      <p:sp>
        <p:nvSpPr>
          <p:cNvPr id="5" name="Текст 4"/>
          <p:cNvSpPr>
            <a:spLocks noGrp="1"/>
          </p:cNvSpPr>
          <p:nvPr>
            <p:ph type="body" sz="quarter" idx="3"/>
          </p:nvPr>
        </p:nvSpPr>
        <p:spPr>
          <a:xfrm>
            <a:off x="5004048" y="2132856"/>
            <a:ext cx="3746158" cy="3816424"/>
          </a:xfrm>
        </p:spPr>
        <p:txBody>
          <a:bodyPr>
            <a:noAutofit/>
          </a:bodyPr>
          <a:lstStyle/>
          <a:p>
            <a:r>
              <a:rPr lang="de-DE" sz="2200" dirty="0"/>
              <a:t>Für seinen ersten Roman </a:t>
            </a:r>
            <a:r>
              <a:rPr lang="ru-RU" sz="2200" dirty="0" smtClean="0"/>
              <a:t>«</a:t>
            </a:r>
            <a:r>
              <a:rPr lang="de-DE" sz="2200" dirty="0" err="1" smtClean="0"/>
              <a:t>Buddenbrooks</a:t>
            </a:r>
            <a:r>
              <a:rPr lang="ru-RU" sz="2200" dirty="0" smtClean="0"/>
              <a:t>»</a:t>
            </a:r>
            <a:r>
              <a:rPr lang="de-DE" sz="2200" dirty="0" smtClean="0"/>
              <a:t> </a:t>
            </a:r>
            <a:r>
              <a:rPr lang="de-DE" sz="2200" dirty="0"/>
              <a:t>(1901) erhielt er 1929  </a:t>
            </a:r>
            <a:r>
              <a:rPr lang="de-DE" sz="2200" dirty="0" smtClean="0"/>
              <a:t>den </a:t>
            </a:r>
            <a:r>
              <a:rPr lang="de-DE" sz="2200" dirty="0"/>
              <a:t>Nobelpreis für Literatur</a:t>
            </a:r>
            <a:r>
              <a:rPr lang="de-DE" sz="2200" dirty="0" smtClean="0"/>
              <a:t>.</a:t>
            </a:r>
          </a:p>
          <a:p>
            <a:endParaRPr lang="de-DE" sz="2200" dirty="0"/>
          </a:p>
          <a:p>
            <a:r>
              <a:rPr lang="de-DE" sz="2200" dirty="0" smtClean="0"/>
              <a:t>Der </a:t>
            </a:r>
            <a:r>
              <a:rPr lang="de-DE" sz="2200" dirty="0"/>
              <a:t>Nobelpreis </a:t>
            </a:r>
            <a:r>
              <a:rPr lang="de-DE" sz="2200" dirty="0" smtClean="0"/>
              <a:t>war </a:t>
            </a:r>
            <a:r>
              <a:rPr lang="de-DE" sz="2200" dirty="0"/>
              <a:t>für Mann keine Überraschung</a:t>
            </a:r>
            <a:r>
              <a:rPr lang="de-DE" sz="2200" dirty="0" smtClean="0"/>
              <a:t>.</a:t>
            </a:r>
          </a:p>
          <a:p>
            <a:endParaRPr lang="ru-RU" sz="2200" dirty="0" smtClean="0"/>
          </a:p>
          <a:p>
            <a:r>
              <a:rPr lang="de-DE" sz="2200" dirty="0" smtClean="0"/>
              <a:t> Das </a:t>
            </a:r>
            <a:r>
              <a:rPr lang="de-DE" sz="2200" dirty="0"/>
              <a:t>Preisgeld betrug 200.000 Reichsmark. </a:t>
            </a:r>
            <a:endParaRPr lang="ru-RU" sz="2200" dirty="0"/>
          </a:p>
        </p:txBody>
      </p:sp>
    </p:spTree>
    <p:extLst>
      <p:ext uri="{BB962C8B-B14F-4D97-AF65-F5344CB8AC3E}">
        <p14:creationId xmlns:p14="http://schemas.microsoft.com/office/powerpoint/2010/main" val="2477569816"/>
      </p:ext>
    </p:extLst>
  </p:cSld>
  <p:clrMapOvr>
    <a:masterClrMapping/>
  </p:clrMapOvr>
  <mc:AlternateContent xmlns:mc="http://schemas.openxmlformats.org/markup-compatibility/2006" xmlns:p14="http://schemas.microsoft.com/office/powerpoint/2010/main">
    <mc:Choice Requires="p14">
      <p:transition spd="slow" p14:dur="3000" advTm="18000">
        <p:fade/>
      </p:transition>
    </mc:Choice>
    <mc:Fallback xmlns="">
      <p:transition spd="slow"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par>
                          <p:cTn id="20" fill="hold">
                            <p:stCondLst>
                              <p:cond delay="10000"/>
                            </p:stCondLst>
                            <p:childTnLst>
                              <p:par>
                                <p:cTn id="21" presetID="10" presetClass="entr" presetSubtype="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0"/>
                                        <p:tgtEl>
                                          <p:spTgt spid="5">
                                            <p:txEl>
                                              <p:pRg st="0" end="0"/>
                                            </p:txEl>
                                          </p:spTgt>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4000"/>
                                        <p:tgtEl>
                                          <p:spTgt spid="5">
                                            <p:txEl>
                                              <p:pRg st="2" end="2"/>
                                            </p:txEl>
                                          </p:spTgt>
                                        </p:tgtEl>
                                      </p:cBhvr>
                                    </p:animEffect>
                                  </p:childTnLst>
                                </p:cTn>
                              </p:par>
                            </p:childTnLst>
                          </p:cTn>
                        </p:par>
                        <p:par>
                          <p:cTn id="28" fill="hold">
                            <p:stCondLst>
                              <p:cond delay="18000"/>
                            </p:stCondLst>
                            <p:childTnLst>
                              <p:par>
                                <p:cTn id="29" presetID="10"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4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4000" dirty="0"/>
              <a:t>Jahre im </a:t>
            </a:r>
            <a:r>
              <a:rPr lang="de-DE" sz="4000" dirty="0" smtClean="0"/>
              <a:t>Exil</a:t>
            </a:r>
            <a:endParaRPr lang="ru-RU" sz="4000" dirty="0"/>
          </a:p>
        </p:txBody>
      </p:sp>
      <p:sp>
        <p:nvSpPr>
          <p:cNvPr id="3" name="Прямоугольник 2"/>
          <p:cNvSpPr/>
          <p:nvPr/>
        </p:nvSpPr>
        <p:spPr>
          <a:xfrm>
            <a:off x="829428" y="2492896"/>
            <a:ext cx="7776864" cy="3816429"/>
          </a:xfrm>
          <a:prstGeom prst="rect">
            <a:avLst/>
          </a:prstGeom>
        </p:spPr>
        <p:txBody>
          <a:bodyPr wrap="square">
            <a:spAutoFit/>
          </a:bodyPr>
          <a:lstStyle/>
          <a:p>
            <a:pPr algn="just"/>
            <a:r>
              <a:rPr lang="de-DE" sz="2200" dirty="0" smtClean="0"/>
              <a:t>T. Mann nannte den Nationalsozialismus </a:t>
            </a:r>
            <a:r>
              <a:rPr lang="de-DE" sz="2200" i="1" dirty="0" smtClean="0"/>
              <a:t>„eine Riesenwelle exzentrischer Barbarei und primitiv-massendemokratischer Jahrmarktsrohheit [mit] Massenkrampf, Budengeläut, Halleluja und </a:t>
            </a:r>
            <a:r>
              <a:rPr lang="de-DE" sz="2200" i="1" dirty="0" err="1" smtClean="0"/>
              <a:t>derwischmäßigem</a:t>
            </a:r>
            <a:r>
              <a:rPr lang="de-DE" sz="2200" i="1" dirty="0" smtClean="0"/>
              <a:t> Wiederholen monotoner Schlagworte, bis alles Schaum vor dem Munde hat“. </a:t>
            </a:r>
            <a:r>
              <a:rPr lang="de-DE" sz="2200" dirty="0" smtClean="0"/>
              <a:t>Thomas Mann zählte zu den wichtigsten prominenten Gegnern des Nationalsozialismus.</a:t>
            </a:r>
          </a:p>
          <a:p>
            <a:pPr algn="just"/>
            <a:endParaRPr lang="de-DE" sz="2200" dirty="0" smtClean="0"/>
          </a:p>
          <a:p>
            <a:pPr algn="just"/>
            <a:r>
              <a:rPr lang="de-DE" sz="2200" dirty="0"/>
              <a:t>Der Entschluss, Deutschland den Rücken zu kehren, fiel den Manns nicht leicht</a:t>
            </a:r>
            <a:r>
              <a:rPr lang="de-DE" sz="2200" dirty="0" smtClean="0"/>
              <a:t>. 1933 emigrierte  in die Schweiz  und 1939 in die USA zog. 1944 wurde er amerikanischer Staatsbürger, kehrte aber 1952 in die Schweiz zurück. </a:t>
            </a:r>
            <a:endParaRPr lang="ru-RU" sz="2200" dirty="0"/>
          </a:p>
        </p:txBody>
      </p:sp>
    </p:spTree>
    <p:extLst>
      <p:ext uri="{BB962C8B-B14F-4D97-AF65-F5344CB8AC3E}">
        <p14:creationId xmlns:p14="http://schemas.microsoft.com/office/powerpoint/2010/main" val="3402299065"/>
      </p:ext>
    </p:extLst>
  </p:cSld>
  <p:clrMapOvr>
    <a:masterClrMapping/>
  </p:clrMapOvr>
  <mc:AlternateContent xmlns:mc="http://schemas.openxmlformats.org/markup-compatibility/2006" xmlns:p14="http://schemas.microsoft.com/office/powerpoint/2010/main">
    <mc:Choice Requires="p14">
      <p:transition spd="slow" p14:dur="3000" advTm="15000">
        <p:fade/>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4000" dirty="0"/>
              <a:t>Rückkehr nach </a:t>
            </a:r>
            <a:r>
              <a:rPr lang="de-DE" sz="4000" dirty="0" smtClean="0"/>
              <a:t>Europa</a:t>
            </a:r>
            <a:endParaRPr lang="ru-RU" dirty="0"/>
          </a:p>
        </p:txBody>
      </p:sp>
      <p:sp>
        <p:nvSpPr>
          <p:cNvPr id="3" name="Прямоугольник 2"/>
          <p:cNvSpPr/>
          <p:nvPr/>
        </p:nvSpPr>
        <p:spPr>
          <a:xfrm>
            <a:off x="4757273" y="2043514"/>
            <a:ext cx="4130806" cy="3816429"/>
          </a:xfrm>
          <a:prstGeom prst="rect">
            <a:avLst/>
          </a:prstGeom>
        </p:spPr>
        <p:txBody>
          <a:bodyPr wrap="square">
            <a:spAutoFit/>
          </a:bodyPr>
          <a:lstStyle/>
          <a:p>
            <a:pPr algn="ctr"/>
            <a:r>
              <a:rPr lang="de-DE" sz="2200" dirty="0" smtClean="0"/>
              <a:t>Im Juni 1952,</a:t>
            </a:r>
          </a:p>
          <a:p>
            <a:pPr algn="ctr"/>
            <a:r>
              <a:rPr lang="de-DE" sz="2200" dirty="0" smtClean="0"/>
              <a:t> kehrten die Manns </a:t>
            </a:r>
          </a:p>
          <a:p>
            <a:pPr algn="ctr"/>
            <a:r>
              <a:rPr lang="de-DE" sz="2200" dirty="0" smtClean="0"/>
              <a:t>in die Schweiz zurück, </a:t>
            </a:r>
          </a:p>
          <a:p>
            <a:pPr algn="ctr"/>
            <a:r>
              <a:rPr lang="de-DE" sz="2200" dirty="0" smtClean="0"/>
              <a:t>wo sie zunächst</a:t>
            </a:r>
          </a:p>
          <a:p>
            <a:pPr algn="ctr"/>
            <a:r>
              <a:rPr lang="de-DE" sz="2200" dirty="0" smtClean="0"/>
              <a:t> in einem gemieteten Haus </a:t>
            </a:r>
          </a:p>
          <a:p>
            <a:pPr algn="ctr"/>
            <a:r>
              <a:rPr lang="de-DE" sz="2200" dirty="0" smtClean="0"/>
              <a:t>in Erlenbach bei Zürich, </a:t>
            </a:r>
          </a:p>
          <a:p>
            <a:pPr algn="ctr"/>
            <a:r>
              <a:rPr lang="de-DE" sz="2200" dirty="0" smtClean="0"/>
              <a:t>ab 1954 dann </a:t>
            </a:r>
          </a:p>
          <a:p>
            <a:pPr algn="ctr"/>
            <a:r>
              <a:rPr lang="de-DE" sz="2200" dirty="0" smtClean="0"/>
              <a:t>in der angekauften Villa</a:t>
            </a:r>
          </a:p>
          <a:p>
            <a:pPr algn="ctr"/>
            <a:r>
              <a:rPr lang="de-DE" sz="2200" dirty="0" smtClean="0"/>
              <a:t> in Kilchberg, </a:t>
            </a:r>
          </a:p>
          <a:p>
            <a:pPr algn="ctr"/>
            <a:r>
              <a:rPr lang="de-DE" sz="2200" dirty="0" smtClean="0"/>
              <a:t>Alte Landstraße 39, </a:t>
            </a:r>
          </a:p>
          <a:p>
            <a:pPr algn="ctr"/>
            <a:r>
              <a:rPr lang="de-DE" sz="2200" dirty="0" smtClean="0"/>
              <a:t>über dem Zürichsee lebten.</a:t>
            </a:r>
            <a:endParaRPr lang="ru-RU" sz="2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91" y="2060848"/>
            <a:ext cx="4578182" cy="3584342"/>
          </a:xfrm>
          <a:prstGeom prst="rect">
            <a:avLst/>
          </a:prstGeom>
        </p:spPr>
      </p:pic>
      <p:sp>
        <p:nvSpPr>
          <p:cNvPr id="5" name="Прямоугольник 4"/>
          <p:cNvSpPr/>
          <p:nvPr/>
        </p:nvSpPr>
        <p:spPr>
          <a:xfrm>
            <a:off x="179091" y="5647607"/>
            <a:ext cx="4572000" cy="646331"/>
          </a:xfrm>
          <a:prstGeom prst="rect">
            <a:avLst/>
          </a:prstGeom>
        </p:spPr>
        <p:txBody>
          <a:bodyPr>
            <a:spAutoFit/>
          </a:bodyPr>
          <a:lstStyle/>
          <a:p>
            <a:pPr algn="ctr"/>
            <a:r>
              <a:rPr lang="de-DE" dirty="0" smtClean="0"/>
              <a:t>Thomas Manns Haus in Kilchberg </a:t>
            </a:r>
          </a:p>
          <a:p>
            <a:pPr algn="ctr"/>
            <a:r>
              <a:rPr lang="de-DE" dirty="0" smtClean="0"/>
              <a:t>am Zürichsee (2009)</a:t>
            </a:r>
            <a:endParaRPr lang="ru-RU" dirty="0"/>
          </a:p>
        </p:txBody>
      </p:sp>
    </p:spTree>
    <p:extLst>
      <p:ext uri="{BB962C8B-B14F-4D97-AF65-F5344CB8AC3E}">
        <p14:creationId xmlns:p14="http://schemas.microsoft.com/office/powerpoint/2010/main" val="1679637604"/>
      </p:ext>
    </p:extLst>
  </p:cSld>
  <p:clrMapOvr>
    <a:masterClrMapping/>
  </p:clrMapOvr>
  <mc:AlternateContent xmlns:mc="http://schemas.openxmlformats.org/markup-compatibility/2006" xmlns:p14="http://schemas.microsoft.com/office/powerpoint/2010/main">
    <mc:Choice Requires="p14">
      <p:transition spd="slow" p14:dur="3000" advTm="14000">
        <p:fade/>
      </p:transition>
    </mc:Choice>
    <mc:Fallback xmlns="">
      <p:transition spd="slow"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247</TotalTime>
  <Words>483</Words>
  <Application>Microsoft Office PowerPoint</Application>
  <PresentationFormat>Экран (4:3)</PresentationFormat>
  <Paragraphs>69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Твердый переплет</vt:lpstr>
      <vt:lpstr>    Thomas Mann</vt:lpstr>
      <vt:lpstr>Paul Thomas Mann   war  ein deutscher Schriftsteller,  der aus einer reichen und angesehenen Lübecker Kaufmannsfamilie stammte.   Er war  mit Katia Mann  verheiratet, die ihn zu mehreren seiner literarischen Figuren und Werken inspirierte.   Sein älterer Bruder Heinrich und  drei seiner  Kinder,  Erika, Klaus und Golo,  waren ebenfalls Schriftsteller.</vt:lpstr>
      <vt:lpstr>T. Mann war der zweite Sohn des Kaufmanns und Senators T. J. H. Mann. Er wurde am 6. Juni 1875 in Lübeck geboren. Seine Mutter Julia war mütterlicherseits brasilianischer Herkunft. Die Familie zählte zu den ersten Kreisen Lübecks. </vt:lpstr>
      <vt:lpstr>Die Ehe</vt:lpstr>
      <vt:lpstr>Презентация PowerPoint</vt:lpstr>
      <vt:lpstr>Erste Buchveröffentlichung</vt:lpstr>
      <vt:lpstr>Der Nobelpreis</vt:lpstr>
      <vt:lpstr>Jahre im Exil</vt:lpstr>
      <vt:lpstr>Rückkehr nach Europa</vt:lpstr>
      <vt:lpstr>1949 hatte Thomas Mann anlässlich der Feiern  zu Goethes 200. Geburtstag Deutschland einen Besuch abgestattet. Er besuchte Frankfurt am Main und Weimar.</vt:lpstr>
      <vt:lpstr>Werke</vt:lpstr>
      <vt:lpstr>Der Tod</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Mann</dc:title>
  <dc:creator>ASUS</dc:creator>
  <cp:lastModifiedBy>Tanja</cp:lastModifiedBy>
  <cp:revision>22</cp:revision>
  <dcterms:created xsi:type="dcterms:W3CDTF">2014-01-16T17:23:36Z</dcterms:created>
  <dcterms:modified xsi:type="dcterms:W3CDTF">2018-01-25T17:14:04Z</dcterms:modified>
</cp:coreProperties>
</file>